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sldIdLst>
    <p:sldId id="256" r:id="rId5"/>
    <p:sldId id="258" r:id="rId6"/>
    <p:sldId id="286" r:id="rId7"/>
    <p:sldId id="287" r:id="rId8"/>
    <p:sldId id="283" r:id="rId9"/>
    <p:sldId id="266" r:id="rId10"/>
    <p:sldId id="276" r:id="rId11"/>
    <p:sldId id="268" r:id="rId12"/>
    <p:sldId id="260" r:id="rId13"/>
    <p:sldId id="281" r:id="rId14"/>
    <p:sldId id="279" r:id="rId15"/>
    <p:sldId id="257" r:id="rId16"/>
    <p:sldId id="259" r:id="rId17"/>
    <p:sldId id="271" r:id="rId18"/>
    <p:sldId id="288" r:id="rId19"/>
    <p:sldId id="289" r:id="rId20"/>
    <p:sldId id="264" r:id="rId21"/>
    <p:sldId id="282" r:id="rId22"/>
    <p:sldId id="267" r:id="rId23"/>
    <p:sldId id="270" r:id="rId24"/>
    <p:sldId id="261" r:id="rId25"/>
    <p:sldId id="272" r:id="rId26"/>
    <p:sldId id="273" r:id="rId27"/>
    <p:sldId id="27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3D93C8-BB6D-B2AA-7755-9C70372D5018}" name="Anne Stroyer Pallesen" initials="AP" userId="S::anpall@dtu.dk::648c521c-ad8e-46fa-9899-3604dc727b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7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https://dtudk.sharepoint.com/sites/CensorformandsskabCivilingenirkorpset/Delte%20dokumenter/Forpersonernes%20samarbejdsmappe/Delte%20dokumenter/Sekretariatet%20igangv%C3%A6rende%20dokumenter/Introduktion%20til%20nye%20censorer_ASP%20ENGELSK_ColumnStack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a:t>Køn</a:t>
            </a:r>
            <a:r>
              <a:rPr lang="en-US" dirty="0"/>
              <a:t> </a:t>
            </a:r>
            <a:r>
              <a:rPr lang="en-US" dirty="0" err="1"/>
              <a:t>og</a:t>
            </a:r>
            <a:r>
              <a:rPr lang="en-US" dirty="0"/>
              <a:t> </a:t>
            </a:r>
            <a:r>
              <a:rPr lang="en-US" dirty="0" err="1"/>
              <a:t>erhverv</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v>Kvinder</c:v>
          </c:tx>
          <c:spPr>
            <a:solidFill>
              <a:srgbClr val="145F82"/>
            </a:solidFill>
            <a:ln>
              <a:noFill/>
            </a:ln>
            <a:effectLst/>
          </c:spPr>
          <c:invertIfNegative val="0"/>
          <c:cat>
            <c:strRef>
              <c:f>Sheet1!$A$2:$A$6</c:f>
              <c:strCache>
                <c:ptCount val="5"/>
                <c:pt idx="0">
                  <c:v>MSc/BSc Censorer</c:v>
                </c:pt>
                <c:pt idx="1">
                  <c:v>BEng Censorer</c:v>
                </c:pt>
                <c:pt idx="3">
                  <c:v>MSc/BSc Censorer</c:v>
                </c:pt>
                <c:pt idx="4">
                  <c:v>BEng Censorer</c:v>
                </c:pt>
              </c:strCache>
            </c:strRef>
          </c:cat>
          <c:val>
            <c:numRef>
              <c:f>Sheet1!$B$2:$B$6</c:f>
              <c:numCache>
                <c:formatCode>General</c:formatCode>
                <c:ptCount val="5"/>
                <c:pt idx="0">
                  <c:v>77</c:v>
                </c:pt>
                <c:pt idx="1">
                  <c:v>80</c:v>
                </c:pt>
              </c:numCache>
            </c:numRef>
          </c:val>
          <c:extLst>
            <c:ext xmlns:c16="http://schemas.microsoft.com/office/drawing/2014/chart" uri="{C3380CC4-5D6E-409C-BE32-E72D297353CC}">
              <c16:uniqueId val="{00000000-EA94-44EF-ADF4-4F8B75CE710D}"/>
            </c:ext>
          </c:extLst>
        </c:ser>
        <c:ser>
          <c:idx val="1"/>
          <c:order val="1"/>
          <c:tx>
            <c:v>Mænd</c:v>
          </c:tx>
          <c:spPr>
            <a:solidFill>
              <a:srgbClr val="C00000"/>
            </a:solidFill>
            <a:ln>
              <a:noFill/>
            </a:ln>
            <a:effectLst/>
          </c:spPr>
          <c:invertIfNegative val="0"/>
          <c:cat>
            <c:strRef>
              <c:f>Sheet1!$A$2:$A$6</c:f>
              <c:strCache>
                <c:ptCount val="5"/>
                <c:pt idx="0">
                  <c:v>MSc/BSc Censorer</c:v>
                </c:pt>
                <c:pt idx="1">
                  <c:v>BEng Censorer</c:v>
                </c:pt>
                <c:pt idx="3">
                  <c:v>MSc/BSc Censorer</c:v>
                </c:pt>
                <c:pt idx="4">
                  <c:v>BEng Censorer</c:v>
                </c:pt>
              </c:strCache>
            </c:strRef>
          </c:cat>
          <c:val>
            <c:numRef>
              <c:f>Sheet1!$C$2:$C$6</c:f>
              <c:numCache>
                <c:formatCode>General</c:formatCode>
                <c:ptCount val="5"/>
                <c:pt idx="0">
                  <c:v>23</c:v>
                </c:pt>
                <c:pt idx="1">
                  <c:v>20</c:v>
                </c:pt>
              </c:numCache>
            </c:numRef>
          </c:val>
          <c:extLst>
            <c:ext xmlns:c16="http://schemas.microsoft.com/office/drawing/2014/chart" uri="{C3380CC4-5D6E-409C-BE32-E72D297353CC}">
              <c16:uniqueId val="{00000001-EA94-44EF-ADF4-4F8B75CE710D}"/>
            </c:ext>
          </c:extLst>
        </c:ser>
        <c:ser>
          <c:idx val="2"/>
          <c:order val="2"/>
          <c:tx>
            <c:v>Udd. Inst.</c:v>
          </c:tx>
          <c:spPr>
            <a:solidFill>
              <a:srgbClr val="DAF2D0"/>
            </a:solidFill>
            <a:ln>
              <a:noFill/>
            </a:ln>
            <a:effectLst/>
          </c:spPr>
          <c:invertIfNegative val="0"/>
          <c:cat>
            <c:strRef>
              <c:f>Sheet1!$A$2:$A$6</c:f>
              <c:strCache>
                <c:ptCount val="5"/>
                <c:pt idx="0">
                  <c:v>MSc/BSc Censorer</c:v>
                </c:pt>
                <c:pt idx="1">
                  <c:v>BEng Censorer</c:v>
                </c:pt>
                <c:pt idx="3">
                  <c:v>MSc/BSc Censorer</c:v>
                </c:pt>
                <c:pt idx="4">
                  <c:v>BEng Censorer</c:v>
                </c:pt>
              </c:strCache>
            </c:strRef>
          </c:cat>
          <c:val>
            <c:numRef>
              <c:f>Sheet1!$D$2:$D$6</c:f>
              <c:numCache>
                <c:formatCode>General</c:formatCode>
                <c:ptCount val="5"/>
                <c:pt idx="3">
                  <c:v>42</c:v>
                </c:pt>
                <c:pt idx="4">
                  <c:v>37</c:v>
                </c:pt>
              </c:numCache>
            </c:numRef>
          </c:val>
          <c:extLst>
            <c:ext xmlns:c16="http://schemas.microsoft.com/office/drawing/2014/chart" uri="{C3380CC4-5D6E-409C-BE32-E72D297353CC}">
              <c16:uniqueId val="{00000002-EA94-44EF-ADF4-4F8B75CE710D}"/>
            </c:ext>
          </c:extLst>
        </c:ser>
        <c:ser>
          <c:idx val="3"/>
          <c:order val="3"/>
          <c:tx>
            <c:v>Erhvervsliv</c:v>
          </c:tx>
          <c:spPr>
            <a:solidFill>
              <a:srgbClr val="12501C"/>
            </a:solidFill>
            <a:ln>
              <a:noFill/>
            </a:ln>
            <a:effectLst/>
          </c:spPr>
          <c:invertIfNegative val="0"/>
          <c:cat>
            <c:strRef>
              <c:f>Sheet1!$A$2:$A$6</c:f>
              <c:strCache>
                <c:ptCount val="5"/>
                <c:pt idx="0">
                  <c:v>MSc/BSc Censorer</c:v>
                </c:pt>
                <c:pt idx="1">
                  <c:v>BEng Censorer</c:v>
                </c:pt>
                <c:pt idx="3">
                  <c:v>MSc/BSc Censorer</c:v>
                </c:pt>
                <c:pt idx="4">
                  <c:v>BEng Censorer</c:v>
                </c:pt>
              </c:strCache>
            </c:strRef>
          </c:cat>
          <c:val>
            <c:numRef>
              <c:f>Sheet1!$E$2:$E$6</c:f>
              <c:numCache>
                <c:formatCode>General</c:formatCode>
                <c:ptCount val="5"/>
                <c:pt idx="3">
                  <c:v>58</c:v>
                </c:pt>
                <c:pt idx="4">
                  <c:v>63</c:v>
                </c:pt>
              </c:numCache>
            </c:numRef>
          </c:val>
          <c:extLst>
            <c:ext xmlns:c16="http://schemas.microsoft.com/office/drawing/2014/chart" uri="{C3380CC4-5D6E-409C-BE32-E72D297353CC}">
              <c16:uniqueId val="{00000003-EA94-44EF-ADF4-4F8B75CE710D}"/>
            </c:ext>
          </c:extLst>
        </c:ser>
        <c:dLbls>
          <c:showLegendKey val="0"/>
          <c:showVal val="0"/>
          <c:showCatName val="0"/>
          <c:showSerName val="0"/>
          <c:showPercent val="0"/>
          <c:showBubbleSize val="0"/>
        </c:dLbls>
        <c:gapWidth val="150"/>
        <c:overlap val="100"/>
        <c:axId val="1134194304"/>
        <c:axId val="1134198144"/>
      </c:barChart>
      <c:catAx>
        <c:axId val="1134194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34198144"/>
        <c:crosses val="autoZero"/>
        <c:auto val="1"/>
        <c:lblAlgn val="ctr"/>
        <c:lblOffset val="100"/>
        <c:noMultiLvlLbl val="0"/>
      </c:catAx>
      <c:valAx>
        <c:axId val="1134198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34194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da-DK"/>
            </a:p>
          </p:txBody>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10E3AE95-1FBA-4198-A9DD-E4A4EE53BF39}" type="datetimeFigureOut">
              <a:rPr lang="en-US" smtClean="0"/>
              <a:t>8/27/2026</a:t>
            </a:fld>
            <a:endParaRPr lang="en-US"/>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endParaRPr lang="en-US"/>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B1479319-81F7-4F9A-858A-0C3F7812AB07}" type="slidenum">
              <a:rPr lang="en-US" smtClean="0"/>
              <a:t>‹#›</a:t>
            </a:fld>
            <a:endParaRPr lang="en-US"/>
          </a:p>
        </p:txBody>
      </p:sp>
    </p:spTree>
    <p:extLst>
      <p:ext uri="{BB962C8B-B14F-4D97-AF65-F5344CB8AC3E}">
        <p14:creationId xmlns:p14="http://schemas.microsoft.com/office/powerpoint/2010/main" val="1405752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E3AE95-1FBA-4198-A9DD-E4A4EE53BF39}"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340405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en-US"/>
              <a:t>Click to edit Master title style</a:t>
            </a:r>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0E3AE95-1FBA-4198-A9DD-E4A4EE53BF39}"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54836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en-US"/>
              <a:t>Click to edit Master title style</a:t>
            </a:r>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en-US"/>
              <a:t>Click to edit Master text styles</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0E3AE95-1FBA-4198-A9DD-E4A4EE53BF39}"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319841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E3AE95-1FBA-4198-A9DD-E4A4EE53BF39}"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52527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0E3AE95-1FBA-4198-A9DD-E4A4EE53BF39}"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198576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en-US"/>
              <a:t>Click to edit Master title style</a:t>
            </a:r>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0E3AE95-1FBA-4198-A9DD-E4A4EE53BF39}"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088417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E3AE95-1FBA-4198-A9DD-E4A4EE53BF39}"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529314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E3AE95-1FBA-4198-A9DD-E4A4EE53BF39}"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1441667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en-US"/>
              <a:t>Click to edit Master title style</a:t>
            </a:r>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E3AE95-1FBA-4198-A9DD-E4A4EE53BF39}" type="datetimeFigureOut">
              <a:rPr lang="en-US" smtClean="0"/>
              <a:t>8/27/2026</a:t>
            </a:fld>
            <a:endParaRPr lang="en-US"/>
          </a:p>
        </p:txBody>
      </p:sp>
      <p:sp>
        <p:nvSpPr>
          <p:cNvPr id="5" name="Footer Placeholder 4"/>
          <p:cNvSpPr>
            <a:spLocks noGrp="1"/>
          </p:cNvSpPr>
          <p:nvPr>
            <p:ph type="ftr" sz="quarter" idx="11"/>
          </p:nvPr>
        </p:nvSpPr>
        <p:spPr/>
        <p:txBody>
          <a:bodyPr/>
          <a:lstStyle>
            <a:lvl1pPr>
              <a:defRPr sz="1000" b="1"/>
            </a:lvl1pPr>
          </a:lstStyle>
          <a:p>
            <a:endParaRPr lang="en-US"/>
          </a:p>
        </p:txBody>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958269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da-DK"/>
            </a:p>
          </p:txBody>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da-DK"/>
            </a:p>
          </p:txBody>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da-DK"/>
            </a:p>
          </p:txBody>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E3AE95-1FBA-4198-A9DD-E4A4EE53BF39}" type="datetimeFigureOut">
              <a:rPr lang="en-US" smtClean="0"/>
              <a:t>8/27/2026</a:t>
            </a:fld>
            <a:endParaRPr lang="en-US"/>
          </a:p>
        </p:txBody>
      </p:sp>
      <p:sp>
        <p:nvSpPr>
          <p:cNvPr id="5" name="Footer Placeholder 4"/>
          <p:cNvSpPr>
            <a:spLocks noGrp="1"/>
          </p:cNvSpPr>
          <p:nvPr>
            <p:ph type="ftr" sz="quarter" idx="11"/>
          </p:nvPr>
        </p:nvSpPr>
        <p:spPr/>
        <p:txBody>
          <a:bodyPr/>
          <a:lstStyle>
            <a:lvl1pPr>
              <a:defRPr sz="1000" b="1"/>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3442398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1154954" y="2603500"/>
            <a:ext cx="4828032"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8776" y="2603500"/>
            <a:ext cx="4828032"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E3AE95-1FBA-4198-A9DD-E4A4EE53BF39}"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4258042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E3AE95-1FBA-4198-A9DD-E4A4EE53BF39}"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1192721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10E3AE95-1FBA-4198-A9DD-E4A4EE53BF39}" type="datetimeFigureOut">
              <a:rPr lang="en-US" smtClean="0"/>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57096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3AE95-1FBA-4198-A9DD-E4A4EE53BF39}" type="datetimeFigureOut">
              <a:rPr lang="en-US" smtClean="0"/>
              <a:t>8/27/2026</a:t>
            </a:fld>
            <a:endParaRPr lang="en-US"/>
          </a:p>
        </p:txBody>
      </p:sp>
      <p:sp>
        <p:nvSpPr>
          <p:cNvPr id="3" name="Footer Placeholder 2"/>
          <p:cNvSpPr>
            <a:spLocks noGrp="1"/>
          </p:cNvSpPr>
          <p:nvPr>
            <p:ph type="ftr" sz="quarter" idx="11"/>
          </p:nvPr>
        </p:nvSpPr>
        <p:spPr/>
        <p:txBody>
          <a:bodyPr/>
          <a:lstStyle/>
          <a:p>
            <a:endParaRPr lang="en-US"/>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4" name="Slide Number Placeholder 3"/>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4019763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da-DK"/>
            </a:p>
          </p:txBody>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da-DK"/>
            </a:p>
          </p:txBody>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da-DK"/>
            </a:p>
          </p:txBody>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E3AE95-1FBA-4198-A9DD-E4A4EE53BF39}"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7" name="Slide Number Placeholder 6"/>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128235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E3AE95-1FBA-4198-A9DD-E4A4EE53BF39}"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1413550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0">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da-DK"/>
            </a:p>
          </p:txBody>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da-DK"/>
            </a:p>
          </p:txBody>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da-DK"/>
            </a:p>
          </p:txBody>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10E3AE95-1FBA-4198-A9DD-E4A4EE53BF39}" type="datetimeFigureOut">
              <a:rPr lang="en-US" smtClean="0"/>
              <a:t>8/27/2026</a:t>
            </a:fld>
            <a:endParaRPr lang="en-US"/>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endParaRPr lang="en-US"/>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1479319-81F7-4F9A-858A-0C3F7812AB07}" type="slidenum">
              <a:rPr lang="en-US" smtClean="0"/>
              <a:t>‹#›</a:t>
            </a:fld>
            <a:endParaRPr lang="en-US"/>
          </a:p>
        </p:txBody>
      </p:sp>
      <p:graphicFrame>
        <p:nvGraphicFramePr>
          <p:cNvPr id="7" name="think-cell data - do not delete" hidden="1">
            <a:extLst>
              <a:ext uri="{FF2B5EF4-FFF2-40B4-BE49-F238E27FC236}">
                <a16:creationId xmlns:a16="http://schemas.microsoft.com/office/drawing/2014/main" id="{6345E0FD-7778-B717-449E-5D1148E036A7}"/>
              </a:ext>
            </a:extLst>
          </p:cNvPr>
          <p:cNvGraphicFramePr>
            <a:graphicFrameLocks noChangeAspect="1"/>
          </p:cNvGraphicFramePr>
          <p:nvPr userDrawn="1">
            <p:custDataLst>
              <p:tags r:id="rId19"/>
            </p:custDataLst>
            <p:extLst>
              <p:ext uri="{D42A27DB-BD31-4B8C-83A1-F6EECF244321}">
                <p14:modId xmlns:p14="http://schemas.microsoft.com/office/powerpoint/2010/main" val="33820495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1" imgW="484" imgH="486" progId="TCLayout.ActiveDocument.1">
                  <p:embed/>
                </p:oleObj>
              </mc:Choice>
              <mc:Fallback>
                <p:oleObj name="think-cell Slide" r:id="rId21" imgW="484" imgH="486" progId="TCLayout.ActiveDocument.1">
                  <p:embed/>
                  <p:pic>
                    <p:nvPicPr>
                      <p:cNvPr id="7" name="think-cell data - do not delete" hidden="1">
                        <a:extLst>
                          <a:ext uri="{FF2B5EF4-FFF2-40B4-BE49-F238E27FC236}">
                            <a16:creationId xmlns:a16="http://schemas.microsoft.com/office/drawing/2014/main" id="{6345E0FD-7778-B717-449E-5D1148E036A7}"/>
                          </a:ext>
                        </a:extLst>
                      </p:cNvPr>
                      <p:cNvPicPr/>
                      <p:nvPr/>
                    </p:nvPicPr>
                    <p:blipFill>
                      <a:blip r:embed="rId22"/>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18567996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tags" Target="../tags/tag11.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4.xml"/><Relationship Id="rId1" Type="http://schemas.openxmlformats.org/officeDocument/2006/relationships/tags" Target="../tags/tag17.xml"/><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2" Type="http://schemas.openxmlformats.org/officeDocument/2006/relationships/hyperlink" Target="mailto:censornet@adm.dtu.dk"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3.xml"/><Relationship Id="rId1" Type="http://schemas.openxmlformats.org/officeDocument/2006/relationships/tags" Target="../tags/tag19.xml"/><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8" Type="http://schemas.openxmlformats.org/officeDocument/2006/relationships/hyperlink" Target="https://www.retsinformation.dk/eli/lta/2021/2674" TargetMode="External"/><Relationship Id="rId3" Type="http://schemas.openxmlformats.org/officeDocument/2006/relationships/oleObject" Target="../embeddings/oleObject16.bin"/><Relationship Id="rId7" Type="http://schemas.openxmlformats.org/officeDocument/2006/relationships/hyperlink" Target="https://www.retsinformation.dk/eli/lta/2025/1119" TargetMode="Externa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hyperlink" Target="https://www.retsinformation.dk/eli/lta/2024/920" TargetMode="External"/><Relationship Id="rId5" Type="http://schemas.openxmlformats.org/officeDocument/2006/relationships/hyperlink" Target="https://www.info.censornet.dk/" TargetMode="External"/><Relationship Id="rId4" Type="http://schemas.openxmlformats.org/officeDocument/2006/relationships/image" Target="../media/image2.emf"/><Relationship Id="rId9" Type="http://schemas.openxmlformats.org/officeDocument/2006/relationships/hyperlink" Target="https://ufm.dk/uddannelse/videregaende-uddannelse/censorsystemet" TargetMode="Externa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4.xml"/><Relationship Id="rId1" Type="http://schemas.openxmlformats.org/officeDocument/2006/relationships/tags" Target="../tags/tag7.xml"/><Relationship Id="rId5" Type="http://schemas.openxmlformats.org/officeDocument/2006/relationships/chart" Target="../charts/chart1.x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67E5964-C4DD-21B0-D744-FBF77D3A3D9B}"/>
              </a:ext>
            </a:extLst>
          </p:cNvPr>
          <p:cNvGraphicFramePr>
            <a:graphicFrameLocks/>
          </p:cNvGraphicFramePr>
          <p:nvPr>
            <p:custDataLst>
              <p:tags r:id="rId1"/>
            </p:custDataLst>
            <p:extLst>
              <p:ext uri="{D42A27DB-BD31-4B8C-83A1-F6EECF244321}">
                <p14:modId xmlns:p14="http://schemas.microsoft.com/office/powerpoint/2010/main" val="3901545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467E5964-C4DD-21B0-D744-FBF77D3A3D9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33863BB-683E-7D6F-BC97-EC8EC3A2BBD8}"/>
              </a:ext>
            </a:extLst>
          </p:cNvPr>
          <p:cNvSpPr>
            <a:spLocks noGrp="1"/>
          </p:cNvSpPr>
          <p:nvPr>
            <p:ph type="ctrTitle"/>
          </p:nvPr>
        </p:nvSpPr>
        <p:spPr>
          <a:xfrm>
            <a:off x="667512" y="1202267"/>
            <a:ext cx="10782300" cy="2286000"/>
          </a:xfrm>
        </p:spPr>
        <p:txBody>
          <a:bodyPr vert="horz" anchor="t">
            <a:normAutofit fontScale="90000"/>
          </a:bodyPr>
          <a:lstStyle/>
          <a:p>
            <a:r>
              <a:rPr lang="da-DK" sz="6800" b="1" noProof="0">
                <a:solidFill>
                  <a:srgbClr val="FFFFFF"/>
                </a:solidFill>
              </a:rPr>
              <a:t>Introduktion til nye censorer</a:t>
            </a:r>
            <a:br>
              <a:rPr lang="da-DK" sz="6800" b="1" noProof="0">
                <a:solidFill>
                  <a:srgbClr val="FFFFFF"/>
                </a:solidFill>
              </a:rPr>
            </a:br>
            <a:endParaRPr lang="da-DK" sz="6800" b="1" noProof="0">
              <a:solidFill>
                <a:srgbClr val="FFFFFF"/>
              </a:solidFill>
            </a:endParaRPr>
          </a:p>
        </p:txBody>
      </p:sp>
      <p:sp>
        <p:nvSpPr>
          <p:cNvPr id="3" name="Subtitle 2">
            <a:extLst>
              <a:ext uri="{FF2B5EF4-FFF2-40B4-BE49-F238E27FC236}">
                <a16:creationId xmlns:a16="http://schemas.microsoft.com/office/drawing/2014/main" id="{C6FFC9D1-F344-8D4F-C989-5D57BDD803C2}"/>
              </a:ext>
            </a:extLst>
          </p:cNvPr>
          <p:cNvSpPr>
            <a:spLocks noGrp="1"/>
          </p:cNvSpPr>
          <p:nvPr>
            <p:ph type="subTitle" idx="1"/>
          </p:nvPr>
        </p:nvSpPr>
        <p:spPr>
          <a:xfrm>
            <a:off x="822398" y="4022392"/>
            <a:ext cx="10229088" cy="2057565"/>
          </a:xfrm>
        </p:spPr>
        <p:txBody>
          <a:bodyPr>
            <a:noAutofit/>
          </a:bodyPr>
          <a:lstStyle/>
          <a:p>
            <a:pPr algn="l"/>
            <a:r>
              <a:rPr lang="da-DK" sz="2400" noProof="0" dirty="0">
                <a:solidFill>
                  <a:srgbClr val="FFFFFF"/>
                </a:solidFill>
              </a:rPr>
              <a:t>Beskikkelsesperioden 2026-2030</a:t>
            </a:r>
          </a:p>
          <a:p>
            <a:pPr algn="l"/>
            <a:r>
              <a:rPr lang="da-DK" sz="2400" noProof="0" dirty="0">
                <a:solidFill>
                  <a:srgbClr val="FFFFFF"/>
                </a:solidFill>
              </a:rPr>
              <a:t>Diplomingeniøruddannelsernes censorkorps</a:t>
            </a:r>
          </a:p>
          <a:p>
            <a:r>
              <a:rPr lang="da-DK" sz="2400" noProof="0" dirty="0">
                <a:solidFill>
                  <a:srgbClr val="FFFFFF"/>
                </a:solidFill>
              </a:rPr>
              <a:t>Civilingeniøruddannelsernes censorkorps</a:t>
            </a:r>
          </a:p>
          <a:p>
            <a:pPr algn="l"/>
            <a:r>
              <a:rPr lang="da-DK" sz="2400" dirty="0">
                <a:solidFill>
                  <a:srgbClr val="FFFFFF"/>
                </a:solidFill>
              </a:rPr>
              <a:t>Online møde 26.5.2026</a:t>
            </a:r>
            <a:endParaRPr lang="da-DK" sz="2400" noProof="0" dirty="0">
              <a:solidFill>
                <a:srgbClr val="FFFFFF"/>
              </a:solidFill>
            </a:endParaRPr>
          </a:p>
        </p:txBody>
      </p:sp>
    </p:spTree>
    <p:extLst>
      <p:ext uri="{BB962C8B-B14F-4D97-AF65-F5344CB8AC3E}">
        <p14:creationId xmlns:p14="http://schemas.microsoft.com/office/powerpoint/2010/main" val="151036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2000"/>
                                  </p:stCondLst>
                                  <p:iterate type="lt">
                                    <p:tmPct val="10000"/>
                                  </p:iterate>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4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30153-8673-3CF2-B7C1-A4192B200D00}"/>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DA09E8B-434A-A888-82C2-037B0BD65A1B}"/>
              </a:ext>
            </a:extLst>
          </p:cNvPr>
          <p:cNvGraphicFramePr>
            <a:graphicFrameLocks/>
          </p:cNvGraphicFramePr>
          <p:nvPr>
            <p:custDataLst>
              <p:tags r:id="rId1"/>
            </p:custDataLst>
            <p:extLst>
              <p:ext uri="{D42A27DB-BD31-4B8C-83A1-F6EECF244321}">
                <p14:modId xmlns:p14="http://schemas.microsoft.com/office/powerpoint/2010/main" val="22295868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6" name="think-cell data - do not delete" hidden="1">
                        <a:extLst>
                          <a:ext uri="{FF2B5EF4-FFF2-40B4-BE49-F238E27FC236}">
                            <a16:creationId xmlns:a16="http://schemas.microsoft.com/office/drawing/2014/main" id="{FDA09E8B-434A-A888-82C2-037B0BD65A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9F6DDE7-FF84-9E46-EEB8-4AE89D6313AF}"/>
              </a:ext>
            </a:extLst>
          </p:cNvPr>
          <p:cNvSpPr>
            <a:spLocks noGrp="1"/>
          </p:cNvSpPr>
          <p:nvPr>
            <p:ph type="title"/>
          </p:nvPr>
        </p:nvSpPr>
        <p:spPr/>
        <p:txBody>
          <a:bodyPr vert="horz"/>
          <a:lstStyle/>
          <a:p>
            <a:r>
              <a:rPr lang="en-US"/>
              <a:t>Censors </a:t>
            </a:r>
            <a:r>
              <a:rPr lang="en-US" err="1"/>
              <a:t>rolle</a:t>
            </a:r>
            <a:r>
              <a:rPr lang="en-US"/>
              <a:t> </a:t>
            </a:r>
            <a:r>
              <a:rPr lang="en-US" err="1"/>
              <a:t>og</a:t>
            </a:r>
            <a:r>
              <a:rPr lang="en-US"/>
              <a:t> </a:t>
            </a:r>
            <a:r>
              <a:rPr lang="en-US" err="1"/>
              <a:t>ansvar</a:t>
            </a:r>
            <a:r>
              <a:rPr lang="en-US"/>
              <a:t> </a:t>
            </a:r>
          </a:p>
        </p:txBody>
      </p:sp>
      <p:sp>
        <p:nvSpPr>
          <p:cNvPr id="4" name="Content Placeholder 3">
            <a:extLst>
              <a:ext uri="{FF2B5EF4-FFF2-40B4-BE49-F238E27FC236}">
                <a16:creationId xmlns:a16="http://schemas.microsoft.com/office/drawing/2014/main" id="{266A0884-4C84-3EF6-48EB-633C64FB5964}"/>
              </a:ext>
            </a:extLst>
          </p:cNvPr>
          <p:cNvSpPr>
            <a:spLocks noGrp="1"/>
          </p:cNvSpPr>
          <p:nvPr>
            <p:ph idx="1"/>
          </p:nvPr>
        </p:nvSpPr>
        <p:spPr>
          <a:xfrm>
            <a:off x="593481" y="2386930"/>
            <a:ext cx="11101214" cy="4166269"/>
          </a:xfrm>
        </p:spPr>
        <p:txBody>
          <a:bodyPr>
            <a:normAutofit lnSpcReduction="10000"/>
          </a:bodyPr>
          <a:lstStyle/>
          <a:p>
            <a:pPr>
              <a:buFont typeface="Wingdings" panose="05000000000000000000" pitchFamily="2" charset="2"/>
              <a:buChar char="Ø"/>
            </a:pPr>
            <a:r>
              <a:rPr lang="en-US" b="1" dirty="0" err="1"/>
              <a:t>Notatpligt</a:t>
            </a:r>
            <a:r>
              <a:rPr lang="en-US" b="1" dirty="0"/>
              <a:t> (§12 stk. 2 </a:t>
            </a:r>
            <a:r>
              <a:rPr lang="en-US" b="1" dirty="0" err="1"/>
              <a:t>Censorbekendtgørelsen</a:t>
            </a:r>
            <a:r>
              <a:rPr lang="en-US" b="1" dirty="0"/>
              <a:t>):</a:t>
            </a:r>
          </a:p>
          <a:p>
            <a:pPr lvl="1">
              <a:buFont typeface="Wingdings" panose="05000000000000000000" pitchFamily="2" charset="2"/>
              <a:buChar char="Ø"/>
            </a:pPr>
            <a:r>
              <a:rPr lang="en-US" dirty="0"/>
              <a:t>Censor </a:t>
            </a:r>
            <a:r>
              <a:rPr lang="en-US" dirty="0" err="1"/>
              <a:t>gør</a:t>
            </a:r>
            <a:r>
              <a:rPr lang="en-US" dirty="0"/>
              <a:t> I </a:t>
            </a:r>
            <a:r>
              <a:rPr lang="en-US" dirty="0" err="1"/>
              <a:t>henhold</a:t>
            </a:r>
            <a:r>
              <a:rPr lang="en-US" dirty="0"/>
              <a:t> </a:t>
            </a:r>
            <a:r>
              <a:rPr lang="en-US" dirty="0" err="1"/>
              <a:t>til</a:t>
            </a:r>
            <a:r>
              <a:rPr lang="en-US" dirty="0"/>
              <a:t> </a:t>
            </a:r>
            <a:r>
              <a:rPr lang="en-US" dirty="0" err="1"/>
              <a:t>eksamensbekendtgørelsernes</a:t>
            </a:r>
            <a:r>
              <a:rPr lang="en-US" dirty="0"/>
              <a:t> </a:t>
            </a:r>
            <a:r>
              <a:rPr lang="en-US" dirty="0" err="1"/>
              <a:t>regler</a:t>
            </a:r>
            <a:r>
              <a:rPr lang="en-US" dirty="0"/>
              <a:t> </a:t>
            </a:r>
            <a:r>
              <a:rPr lang="en-US" dirty="0" err="1"/>
              <a:t>notater</a:t>
            </a:r>
            <a:r>
              <a:rPr lang="en-US" dirty="0"/>
              <a:t> om </a:t>
            </a:r>
            <a:r>
              <a:rPr lang="en-US" dirty="0" err="1"/>
              <a:t>præstationen</a:t>
            </a:r>
            <a:r>
              <a:rPr lang="en-US" dirty="0"/>
              <a:t> </a:t>
            </a:r>
            <a:r>
              <a:rPr lang="en-US" dirty="0" err="1"/>
              <a:t>og</a:t>
            </a:r>
            <a:r>
              <a:rPr lang="en-US" dirty="0"/>
              <a:t> </a:t>
            </a:r>
            <a:r>
              <a:rPr lang="en-US" dirty="0" err="1"/>
              <a:t>karakterfastsættelsen</a:t>
            </a:r>
            <a:r>
              <a:rPr lang="en-US" dirty="0"/>
              <a:t> </a:t>
            </a:r>
            <a:r>
              <a:rPr lang="en-US" dirty="0" err="1"/>
              <a:t>til</a:t>
            </a:r>
            <a:r>
              <a:rPr lang="en-US" dirty="0"/>
              <a:t> </a:t>
            </a:r>
            <a:r>
              <a:rPr lang="en-US" dirty="0" err="1"/>
              <a:t>brug</a:t>
            </a:r>
            <a:r>
              <a:rPr lang="en-US" dirty="0"/>
              <a:t> </a:t>
            </a:r>
            <a:r>
              <a:rPr lang="en-US" dirty="0" err="1"/>
              <a:t>ved</a:t>
            </a:r>
            <a:r>
              <a:rPr lang="en-US" dirty="0"/>
              <a:t> </a:t>
            </a:r>
            <a:r>
              <a:rPr lang="en-US" dirty="0" err="1"/>
              <a:t>institutionens</a:t>
            </a:r>
            <a:r>
              <a:rPr lang="en-US" dirty="0"/>
              <a:t> </a:t>
            </a:r>
            <a:r>
              <a:rPr lang="en-US" dirty="0" err="1"/>
              <a:t>sagsbehandling</a:t>
            </a:r>
            <a:r>
              <a:rPr lang="en-US" dirty="0"/>
              <a:t> I </a:t>
            </a:r>
            <a:r>
              <a:rPr lang="en-US" dirty="0" err="1"/>
              <a:t>tilfælde</a:t>
            </a:r>
            <a:r>
              <a:rPr lang="en-US" dirty="0"/>
              <a:t> </a:t>
            </a:r>
            <a:r>
              <a:rPr lang="en-US" dirty="0" err="1"/>
              <a:t>af</a:t>
            </a:r>
            <a:r>
              <a:rPr lang="en-US" dirty="0"/>
              <a:t> </a:t>
            </a:r>
            <a:r>
              <a:rPr lang="en-US" dirty="0" err="1"/>
              <a:t>en</a:t>
            </a:r>
            <a:r>
              <a:rPr lang="en-US" dirty="0"/>
              <a:t> eventual </a:t>
            </a:r>
            <a:r>
              <a:rPr lang="en-US" dirty="0" err="1"/>
              <a:t>klagesag</a:t>
            </a:r>
            <a:r>
              <a:rPr lang="en-US" dirty="0"/>
              <a:t>. Censor </a:t>
            </a:r>
            <a:r>
              <a:rPr lang="en-US" dirty="0" err="1"/>
              <a:t>skal</a:t>
            </a:r>
            <a:r>
              <a:rPr lang="en-US" dirty="0"/>
              <a:t> </a:t>
            </a:r>
            <a:r>
              <a:rPr lang="en-US" dirty="0" err="1"/>
              <a:t>udlevere</a:t>
            </a:r>
            <a:r>
              <a:rPr lang="en-US" dirty="0"/>
              <a:t> </a:t>
            </a:r>
            <a:r>
              <a:rPr lang="en-US" dirty="0" err="1"/>
              <a:t>notaterne</a:t>
            </a:r>
            <a:r>
              <a:rPr lang="en-US" dirty="0"/>
              <a:t>, </a:t>
            </a:r>
            <a:r>
              <a:rPr lang="en-US" dirty="0" err="1"/>
              <a:t>hvis</a:t>
            </a:r>
            <a:r>
              <a:rPr lang="en-US" dirty="0"/>
              <a:t> den </a:t>
            </a:r>
            <a:r>
              <a:rPr lang="en-US" dirty="0" err="1"/>
              <a:t>eksamensafholdende</a:t>
            </a:r>
            <a:r>
              <a:rPr lang="en-US" dirty="0"/>
              <a:t> institution </a:t>
            </a:r>
            <a:r>
              <a:rPr lang="en-US" dirty="0" err="1"/>
              <a:t>anmoder</a:t>
            </a:r>
            <a:r>
              <a:rPr lang="en-US" dirty="0"/>
              <a:t> </a:t>
            </a:r>
            <a:r>
              <a:rPr lang="en-US" dirty="0" err="1"/>
              <a:t>herom</a:t>
            </a:r>
            <a:r>
              <a:rPr lang="en-US" dirty="0"/>
              <a:t>.</a:t>
            </a:r>
          </a:p>
          <a:p>
            <a:pPr>
              <a:buFont typeface="Wingdings" panose="05000000000000000000" pitchFamily="2" charset="2"/>
              <a:buChar char="Ø"/>
            </a:pPr>
            <a:endParaRPr lang="en-US" dirty="0"/>
          </a:p>
          <a:p>
            <a:pPr>
              <a:buFont typeface="Wingdings" panose="05000000000000000000" pitchFamily="2" charset="2"/>
              <a:buChar char="Ø"/>
            </a:pPr>
            <a:r>
              <a:rPr lang="en-US" b="1" dirty="0" err="1"/>
              <a:t>Inhabilitet</a:t>
            </a:r>
            <a:r>
              <a:rPr lang="en-US" b="1" dirty="0"/>
              <a:t> </a:t>
            </a:r>
            <a:r>
              <a:rPr lang="en-US" b="1" dirty="0" err="1"/>
              <a:t>og</a:t>
            </a:r>
            <a:r>
              <a:rPr lang="en-US" b="1" dirty="0"/>
              <a:t> </a:t>
            </a:r>
            <a:r>
              <a:rPr lang="en-US" b="1" dirty="0" err="1"/>
              <a:t>Fortrolighed</a:t>
            </a:r>
            <a:r>
              <a:rPr lang="en-US" b="1" dirty="0"/>
              <a:t> (§12 stk.3 </a:t>
            </a:r>
            <a:r>
              <a:rPr lang="en-US" b="1" dirty="0" err="1"/>
              <a:t>Censorbekendtgørelsen</a:t>
            </a:r>
            <a:r>
              <a:rPr lang="en-US" b="1" dirty="0"/>
              <a:t>):</a:t>
            </a:r>
          </a:p>
          <a:p>
            <a:pPr lvl="1">
              <a:buFont typeface="Wingdings" panose="05000000000000000000" pitchFamily="2" charset="2"/>
              <a:buChar char="Ø"/>
            </a:pPr>
            <a:r>
              <a:rPr lang="en-US" dirty="0"/>
              <a:t>Censors </a:t>
            </a:r>
            <a:r>
              <a:rPr lang="en-US" dirty="0" err="1"/>
              <a:t>virksomhed</a:t>
            </a:r>
            <a:r>
              <a:rPr lang="en-US" dirty="0"/>
              <a:t> er </a:t>
            </a:r>
            <a:r>
              <a:rPr lang="en-US" dirty="0" err="1"/>
              <a:t>omfattet</a:t>
            </a:r>
            <a:r>
              <a:rPr lang="en-US" dirty="0"/>
              <a:t> </a:t>
            </a:r>
            <a:r>
              <a:rPr lang="en-US" dirty="0" err="1"/>
              <a:t>af</a:t>
            </a:r>
            <a:r>
              <a:rPr lang="en-US" dirty="0"/>
              <a:t> de </a:t>
            </a:r>
            <a:r>
              <a:rPr lang="en-US" dirty="0" err="1"/>
              <a:t>forvaltningsretlige</a:t>
            </a:r>
            <a:r>
              <a:rPr lang="en-US" dirty="0"/>
              <a:t> </a:t>
            </a:r>
            <a:r>
              <a:rPr lang="en-US" dirty="0" err="1"/>
              <a:t>regler</a:t>
            </a:r>
            <a:r>
              <a:rPr lang="en-US" dirty="0"/>
              <a:t>, </a:t>
            </a:r>
            <a:r>
              <a:rPr lang="en-US" dirty="0" err="1"/>
              <a:t>herunder</a:t>
            </a:r>
            <a:r>
              <a:rPr lang="en-US" dirty="0"/>
              <a:t> </a:t>
            </a:r>
            <a:r>
              <a:rPr lang="en-US" dirty="0" err="1"/>
              <a:t>reglerne</a:t>
            </a:r>
            <a:r>
              <a:rPr lang="en-US" dirty="0"/>
              <a:t> om </a:t>
            </a:r>
            <a:r>
              <a:rPr lang="en-US" dirty="0" err="1"/>
              <a:t>inhabilitet</a:t>
            </a:r>
            <a:r>
              <a:rPr lang="en-US" dirty="0"/>
              <a:t> </a:t>
            </a:r>
            <a:r>
              <a:rPr lang="en-US" dirty="0" err="1"/>
              <a:t>og</a:t>
            </a:r>
            <a:r>
              <a:rPr lang="en-US" dirty="0"/>
              <a:t> </a:t>
            </a:r>
            <a:r>
              <a:rPr lang="en-US" dirty="0" err="1"/>
              <a:t>tavshedspligt</a:t>
            </a:r>
            <a:r>
              <a:rPr lang="en-US" dirty="0"/>
              <a:t>, </a:t>
            </a:r>
            <a:r>
              <a:rPr lang="en-US" dirty="0" err="1"/>
              <a:t>og</a:t>
            </a:r>
            <a:r>
              <a:rPr lang="en-US" dirty="0"/>
              <a:t> </a:t>
            </a:r>
            <a:r>
              <a:rPr lang="en-US" dirty="0" err="1"/>
              <a:t>databeskyttelsesretlige</a:t>
            </a:r>
            <a:r>
              <a:rPr lang="en-US" dirty="0"/>
              <a:t> </a:t>
            </a:r>
            <a:r>
              <a:rPr lang="en-US" dirty="0" err="1"/>
              <a:t>regler</a:t>
            </a:r>
            <a:r>
              <a:rPr lang="en-US" dirty="0"/>
              <a:t>.  </a:t>
            </a:r>
          </a:p>
          <a:p>
            <a:pPr>
              <a:buFont typeface="Wingdings" panose="05000000000000000000" pitchFamily="2" charset="2"/>
              <a:buChar char="Ø"/>
            </a:pPr>
            <a:endParaRPr lang="en-US" dirty="0"/>
          </a:p>
          <a:p>
            <a:pPr>
              <a:buFont typeface="Wingdings" panose="05000000000000000000" pitchFamily="2" charset="2"/>
              <a:buChar char="Ø"/>
            </a:pPr>
            <a:r>
              <a:rPr lang="en-US" b="1" dirty="0" err="1"/>
              <a:t>Dekorum</a:t>
            </a:r>
            <a:r>
              <a:rPr lang="en-US" b="1" dirty="0"/>
              <a:t> (§12 </a:t>
            </a:r>
            <a:r>
              <a:rPr lang="en-US" b="1" dirty="0" err="1"/>
              <a:t>Censorbekendtgørelsen</a:t>
            </a:r>
            <a:r>
              <a:rPr lang="en-US" b="1" dirty="0"/>
              <a:t>):</a:t>
            </a:r>
          </a:p>
          <a:p>
            <a:pPr lvl="1">
              <a:buFont typeface="Wingdings" panose="05000000000000000000" pitchFamily="2" charset="2"/>
              <a:buChar char="Ø"/>
            </a:pPr>
            <a:r>
              <a:rPr lang="en-US" dirty="0"/>
              <a:t>En </a:t>
            </a:r>
            <a:r>
              <a:rPr lang="en-US" dirty="0" err="1"/>
              <a:t>offentligt</a:t>
            </a:r>
            <a:r>
              <a:rPr lang="en-US" dirty="0"/>
              <a:t> </a:t>
            </a:r>
            <a:r>
              <a:rPr lang="en-US" dirty="0" err="1"/>
              <a:t>beskikket</a:t>
            </a:r>
            <a:r>
              <a:rPr lang="en-US" dirty="0"/>
              <a:t> censor er </a:t>
            </a:r>
            <a:r>
              <a:rPr lang="en-US" dirty="0" err="1"/>
              <a:t>underlagt</a:t>
            </a:r>
            <a:r>
              <a:rPr lang="en-US" dirty="0"/>
              <a:t> et </a:t>
            </a:r>
            <a:r>
              <a:rPr lang="en-US" dirty="0" err="1"/>
              <a:t>værdighedskrav</a:t>
            </a:r>
            <a:r>
              <a:rPr lang="en-US" dirty="0"/>
              <a:t> (decorum), der stiller </a:t>
            </a:r>
            <a:r>
              <a:rPr lang="en-US" dirty="0" err="1"/>
              <a:t>krav</a:t>
            </a:r>
            <a:r>
              <a:rPr lang="en-US" dirty="0"/>
              <a:t> om </a:t>
            </a:r>
            <a:r>
              <a:rPr lang="en-US" dirty="0" err="1"/>
              <a:t>ordentlighed</a:t>
            </a:r>
            <a:r>
              <a:rPr lang="en-US" dirty="0"/>
              <a:t> </a:t>
            </a:r>
            <a:r>
              <a:rPr lang="en-US" dirty="0" err="1"/>
              <a:t>i</a:t>
            </a:r>
            <a:r>
              <a:rPr lang="en-US" dirty="0"/>
              <a:t> </a:t>
            </a:r>
            <a:r>
              <a:rPr lang="en-US" dirty="0" err="1"/>
              <a:t>opførsel</a:t>
            </a:r>
            <a:r>
              <a:rPr lang="en-US" dirty="0"/>
              <a:t> </a:t>
            </a:r>
            <a:r>
              <a:rPr lang="en-US" dirty="0" err="1"/>
              <a:t>og</a:t>
            </a:r>
            <a:r>
              <a:rPr lang="en-US" dirty="0"/>
              <a:t> </a:t>
            </a:r>
            <a:r>
              <a:rPr lang="en-US" dirty="0" err="1"/>
              <a:t>ytringer</a:t>
            </a:r>
            <a:r>
              <a:rPr lang="en-US" dirty="0"/>
              <a:t> </a:t>
            </a:r>
            <a:r>
              <a:rPr lang="en-US" dirty="0" err="1"/>
              <a:t>i</a:t>
            </a:r>
            <a:r>
              <a:rPr lang="en-US" dirty="0"/>
              <a:t> sit </a:t>
            </a:r>
            <a:r>
              <a:rPr lang="en-US" dirty="0" err="1"/>
              <a:t>virke</a:t>
            </a:r>
            <a:r>
              <a:rPr lang="en-US" dirty="0"/>
              <a:t> </a:t>
            </a:r>
            <a:r>
              <a:rPr lang="en-US" dirty="0" err="1"/>
              <a:t>som</a:t>
            </a:r>
            <a:r>
              <a:rPr lang="en-US" dirty="0"/>
              <a:t> censor, </a:t>
            </a:r>
            <a:r>
              <a:rPr lang="en-US" dirty="0" err="1"/>
              <a:t>såvel</a:t>
            </a:r>
            <a:r>
              <a:rPr lang="en-US" dirty="0"/>
              <a:t> </a:t>
            </a:r>
            <a:r>
              <a:rPr lang="en-US" dirty="0" err="1"/>
              <a:t>i</a:t>
            </a:r>
            <a:r>
              <a:rPr lang="en-US" dirty="0"/>
              <a:t> </a:t>
            </a:r>
            <a:r>
              <a:rPr lang="en-US" dirty="0" err="1"/>
              <a:t>som</a:t>
            </a:r>
            <a:r>
              <a:rPr lang="en-US" dirty="0"/>
              <a:t> </a:t>
            </a:r>
            <a:r>
              <a:rPr lang="en-US" dirty="0" err="1"/>
              <a:t>uden</a:t>
            </a:r>
            <a:r>
              <a:rPr lang="en-US" dirty="0"/>
              <a:t> for </a:t>
            </a:r>
            <a:r>
              <a:rPr lang="en-US" dirty="0" err="1"/>
              <a:t>virket</a:t>
            </a:r>
            <a:r>
              <a:rPr lang="en-US" dirty="0"/>
              <a:t>, </a:t>
            </a:r>
            <a:r>
              <a:rPr lang="en-US" dirty="0" err="1"/>
              <a:t>således</a:t>
            </a:r>
            <a:r>
              <a:rPr lang="en-US" dirty="0"/>
              <a:t> at censor </a:t>
            </a:r>
            <a:r>
              <a:rPr lang="en-US" dirty="0" err="1"/>
              <a:t>viser</a:t>
            </a:r>
            <a:r>
              <a:rPr lang="en-US" dirty="0"/>
              <a:t> sig </a:t>
            </a:r>
            <a:r>
              <a:rPr lang="en-US" dirty="0" err="1"/>
              <a:t>værdig</a:t>
            </a:r>
            <a:r>
              <a:rPr lang="en-US" dirty="0"/>
              <a:t> </a:t>
            </a:r>
            <a:r>
              <a:rPr lang="en-US" dirty="0" err="1"/>
              <a:t>til</a:t>
            </a:r>
            <a:r>
              <a:rPr lang="en-US" dirty="0"/>
              <a:t> den </a:t>
            </a:r>
            <a:r>
              <a:rPr lang="en-US" dirty="0" err="1"/>
              <a:t>agtelse</a:t>
            </a:r>
            <a:r>
              <a:rPr lang="en-US" dirty="0"/>
              <a:t> </a:t>
            </a:r>
            <a:r>
              <a:rPr lang="en-US" dirty="0" err="1"/>
              <a:t>og</a:t>
            </a:r>
            <a:r>
              <a:rPr lang="en-US" dirty="0"/>
              <a:t> </a:t>
            </a:r>
            <a:r>
              <a:rPr lang="en-US" dirty="0" err="1"/>
              <a:t>tillid</a:t>
            </a:r>
            <a:r>
              <a:rPr lang="en-US" dirty="0"/>
              <a:t>, </a:t>
            </a:r>
            <a:r>
              <a:rPr lang="en-US" dirty="0" err="1"/>
              <a:t>som</a:t>
            </a:r>
            <a:r>
              <a:rPr lang="en-US" dirty="0"/>
              <a:t> </a:t>
            </a:r>
            <a:r>
              <a:rPr lang="en-US" dirty="0" err="1"/>
              <a:t>beskkkelsen</a:t>
            </a:r>
            <a:r>
              <a:rPr lang="en-US" dirty="0"/>
              <a:t> </a:t>
            </a:r>
            <a:r>
              <a:rPr lang="en-US" dirty="0" err="1"/>
              <a:t>kræver</a:t>
            </a:r>
            <a:r>
              <a:rPr lang="en-US" dirty="0"/>
              <a:t>.</a:t>
            </a:r>
          </a:p>
        </p:txBody>
      </p:sp>
    </p:spTree>
    <p:extLst>
      <p:ext uri="{BB962C8B-B14F-4D97-AF65-F5344CB8AC3E}">
        <p14:creationId xmlns:p14="http://schemas.microsoft.com/office/powerpoint/2010/main" val="4178277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F8422E8-32CB-3605-450C-CB486EC3F15F}"/>
              </a:ext>
            </a:extLst>
          </p:cNvPr>
          <p:cNvGraphicFramePr>
            <a:graphicFrameLocks/>
          </p:cNvGraphicFramePr>
          <p:nvPr>
            <p:custDataLst>
              <p:tags r:id="rId1"/>
            </p:custDataLst>
            <p:extLst>
              <p:ext uri="{D42A27DB-BD31-4B8C-83A1-F6EECF244321}">
                <p14:modId xmlns:p14="http://schemas.microsoft.com/office/powerpoint/2010/main" val="2654870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0F8422E8-32CB-3605-450C-CB486EC3F15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F52156E-EA6A-DFF9-CC39-15C825E6CCFD}"/>
              </a:ext>
            </a:extLst>
          </p:cNvPr>
          <p:cNvSpPr>
            <a:spLocks noGrp="1"/>
          </p:cNvSpPr>
          <p:nvPr>
            <p:ph type="title"/>
          </p:nvPr>
        </p:nvSpPr>
        <p:spPr>
          <a:xfrm>
            <a:off x="1074746" y="2760363"/>
            <a:ext cx="4343400" cy="2286000"/>
          </a:xfrm>
        </p:spPr>
        <p:txBody>
          <a:bodyPr vert="horz"/>
          <a:lstStyle/>
          <a:p>
            <a:r>
              <a:rPr lang="da-DK"/>
              <a:t>Den første censoropgave</a:t>
            </a:r>
          </a:p>
        </p:txBody>
      </p:sp>
      <p:sp>
        <p:nvSpPr>
          <p:cNvPr id="10" name="TextBox 9">
            <a:extLst>
              <a:ext uri="{FF2B5EF4-FFF2-40B4-BE49-F238E27FC236}">
                <a16:creationId xmlns:a16="http://schemas.microsoft.com/office/drawing/2014/main" id="{292D0EBE-DF36-37FF-AA22-7995271D5FA1}"/>
              </a:ext>
            </a:extLst>
          </p:cNvPr>
          <p:cNvSpPr txBox="1"/>
          <p:nvPr/>
        </p:nvSpPr>
        <p:spPr>
          <a:xfrm>
            <a:off x="6693643" y="2679192"/>
            <a:ext cx="4696251" cy="1477328"/>
          </a:xfrm>
          <a:prstGeom prst="rect">
            <a:avLst/>
          </a:prstGeom>
          <a:noFill/>
        </p:spPr>
        <p:txBody>
          <a:bodyPr wrap="square" rtlCol="0">
            <a:spAutoFit/>
          </a:bodyPr>
          <a:lstStyle/>
          <a:p>
            <a:r>
              <a:rPr dirty="0"/>
              <a:t>Det </a:t>
            </a:r>
            <a:r>
              <a:rPr dirty="0" err="1"/>
              <a:t>gode</a:t>
            </a:r>
            <a:r>
              <a:rPr dirty="0"/>
              <a:t> </a:t>
            </a:r>
            <a:r>
              <a:rPr dirty="0" err="1"/>
              <a:t>prøveforløb</a:t>
            </a:r>
            <a:endParaRPr lang="da-DK" dirty="0"/>
          </a:p>
          <a:p>
            <a:r>
              <a:rPr lang="da-DK" dirty="0"/>
              <a:t>	Mundtlige prøver</a:t>
            </a:r>
          </a:p>
          <a:p>
            <a:r>
              <a:rPr lang="da-DK" dirty="0"/>
              <a:t>	Skriftlige prøver</a:t>
            </a:r>
            <a:endParaRPr dirty="0"/>
          </a:p>
          <a:p>
            <a:r>
              <a:rPr lang="da-DK" dirty="0"/>
              <a:t>Når plan møder virkelighed</a:t>
            </a:r>
            <a:endParaRPr dirty="0"/>
          </a:p>
          <a:p>
            <a:r>
              <a:rPr lang="da-DK" dirty="0"/>
              <a:t>Tilbagemeldingsskemaer</a:t>
            </a:r>
            <a:endParaRPr dirty="0"/>
          </a:p>
        </p:txBody>
      </p:sp>
    </p:spTree>
    <p:extLst>
      <p:ext uri="{BB962C8B-B14F-4D97-AF65-F5344CB8AC3E}">
        <p14:creationId xmlns:p14="http://schemas.microsoft.com/office/powerpoint/2010/main" val="2612047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DA38322-01DD-3042-8926-62C6BE05064D}"/>
              </a:ext>
            </a:extLst>
          </p:cNvPr>
          <p:cNvGraphicFramePr>
            <a:graphicFrameLocks/>
          </p:cNvGraphicFramePr>
          <p:nvPr>
            <p:custDataLst>
              <p:tags r:id="rId1"/>
            </p:custDataLst>
            <p:extLst>
              <p:ext uri="{D42A27DB-BD31-4B8C-83A1-F6EECF244321}">
                <p14:modId xmlns:p14="http://schemas.microsoft.com/office/powerpoint/2010/main" val="1421523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FDA38322-01DD-3042-8926-62C6BE0506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776C08-F1D5-5549-1DF8-F7549F1DC99F}"/>
              </a:ext>
            </a:extLst>
          </p:cNvPr>
          <p:cNvSpPr>
            <a:spLocks noGrp="1"/>
          </p:cNvSpPr>
          <p:nvPr>
            <p:ph type="title"/>
          </p:nvPr>
        </p:nvSpPr>
        <p:spPr/>
        <p:txBody>
          <a:bodyPr vert="horz">
            <a:normAutofit fontScale="90000"/>
          </a:bodyPr>
          <a:lstStyle/>
          <a:p>
            <a:r>
              <a:rPr lang="da-DK" noProof="0"/>
              <a:t>Det gode prøveforløb (mundtlig prøve) </a:t>
            </a:r>
          </a:p>
        </p:txBody>
      </p:sp>
      <p:sp>
        <p:nvSpPr>
          <p:cNvPr id="3" name="Content Placeholder 2">
            <a:extLst>
              <a:ext uri="{FF2B5EF4-FFF2-40B4-BE49-F238E27FC236}">
                <a16:creationId xmlns:a16="http://schemas.microsoft.com/office/drawing/2014/main" id="{032AD82F-EE21-35C0-645B-8E64C5A6EAD5}"/>
              </a:ext>
            </a:extLst>
          </p:cNvPr>
          <p:cNvSpPr>
            <a:spLocks noGrp="1"/>
          </p:cNvSpPr>
          <p:nvPr>
            <p:ph idx="1"/>
          </p:nvPr>
        </p:nvSpPr>
        <p:spPr>
          <a:xfrm>
            <a:off x="516356" y="2390273"/>
            <a:ext cx="11170318" cy="4142873"/>
          </a:xfrm>
        </p:spPr>
        <p:txBody>
          <a:bodyPr>
            <a:normAutofit fontScale="92500"/>
          </a:bodyPr>
          <a:lstStyle/>
          <a:p>
            <a:pPr>
              <a:lnSpc>
                <a:spcPct val="120000"/>
              </a:lnSpc>
              <a:buFont typeface="Arial" panose="020B0604020202020204" pitchFamily="34" charset="0"/>
              <a:buChar char="•"/>
            </a:pPr>
            <a:r>
              <a:rPr lang="da-DK" noProof="0" dirty="0"/>
              <a:t>Censor accepterer en given censoropgave</a:t>
            </a:r>
          </a:p>
          <a:p>
            <a:pPr>
              <a:lnSpc>
                <a:spcPct val="120000"/>
              </a:lnSpc>
              <a:buFont typeface="Arial" panose="020B0604020202020204" pitchFamily="34" charset="0"/>
              <a:buChar char="•"/>
            </a:pPr>
            <a:r>
              <a:rPr lang="en-US" dirty="0"/>
              <a:t>Censor </a:t>
            </a:r>
            <a:r>
              <a:rPr lang="en-US" dirty="0" err="1"/>
              <a:t>orienterer</a:t>
            </a:r>
            <a:r>
              <a:rPr lang="en-US" dirty="0"/>
              <a:t> sig </a:t>
            </a:r>
            <a:r>
              <a:rPr lang="en-US" dirty="0" err="1"/>
              <a:t>i</a:t>
            </a:r>
            <a:r>
              <a:rPr lang="en-US" dirty="0"/>
              <a:t> </a:t>
            </a:r>
            <a:r>
              <a:rPr lang="en-US" dirty="0" err="1"/>
              <a:t>relevante</a:t>
            </a:r>
            <a:r>
              <a:rPr lang="en-US" dirty="0"/>
              <a:t> </a:t>
            </a:r>
            <a:r>
              <a:rPr lang="en-US" dirty="0" err="1"/>
              <a:t>dokumenter</a:t>
            </a:r>
            <a:r>
              <a:rPr lang="en-US" dirty="0"/>
              <a:t> </a:t>
            </a:r>
            <a:r>
              <a:rPr lang="en-US" dirty="0" err="1"/>
              <a:t>omkring</a:t>
            </a:r>
            <a:r>
              <a:rPr lang="en-US" dirty="0"/>
              <a:t> </a:t>
            </a:r>
            <a:r>
              <a:rPr lang="en-US" dirty="0" err="1"/>
              <a:t>prøven</a:t>
            </a:r>
            <a:r>
              <a:rPr lang="en-US" dirty="0"/>
              <a:t> </a:t>
            </a:r>
            <a:r>
              <a:rPr lang="en-US" dirty="0" err="1"/>
              <a:t>fx</a:t>
            </a:r>
            <a:r>
              <a:rPr lang="en-US" dirty="0"/>
              <a:t> </a:t>
            </a:r>
            <a:r>
              <a:rPr lang="en-US" dirty="0" err="1"/>
              <a:t>studieordning</a:t>
            </a:r>
            <a:r>
              <a:rPr lang="en-US" dirty="0"/>
              <a:t>, </a:t>
            </a:r>
            <a:r>
              <a:rPr lang="en-US" dirty="0" err="1"/>
              <a:t>kursusbeskrivelse</a:t>
            </a:r>
            <a:r>
              <a:rPr lang="en-US" dirty="0"/>
              <a:t> </a:t>
            </a:r>
            <a:r>
              <a:rPr lang="en-US" dirty="0" err="1"/>
              <a:t>og</a:t>
            </a:r>
            <a:r>
              <a:rPr lang="en-US" dirty="0"/>
              <a:t> </a:t>
            </a:r>
            <a:r>
              <a:rPr lang="en-US" dirty="0" err="1"/>
              <a:t>læringsmål</a:t>
            </a:r>
            <a:r>
              <a:rPr lang="en-US" dirty="0"/>
              <a:t>   </a:t>
            </a:r>
          </a:p>
          <a:p>
            <a:pPr>
              <a:lnSpc>
                <a:spcPct val="120000"/>
              </a:lnSpc>
              <a:buFont typeface="Arial" panose="020B0604020202020204" pitchFamily="34" charset="0"/>
              <a:buChar char="•"/>
            </a:pPr>
            <a:r>
              <a:rPr lang="da-DK" noProof="0" dirty="0"/>
              <a:t>Censor er i dialog med eksaminator inden prøven og </a:t>
            </a:r>
            <a:r>
              <a:rPr lang="da-DK" u="sng" noProof="0" dirty="0"/>
              <a:t>forventningsafstemmer</a:t>
            </a:r>
            <a:r>
              <a:rPr lang="da-DK" noProof="0" dirty="0"/>
              <a:t> forløb, roller og ansvar </a:t>
            </a:r>
          </a:p>
          <a:p>
            <a:pPr>
              <a:lnSpc>
                <a:spcPct val="120000"/>
              </a:lnSpc>
              <a:buFont typeface="Arial" panose="020B0604020202020204" pitchFamily="34" charset="0"/>
              <a:buChar char="•"/>
            </a:pPr>
            <a:r>
              <a:rPr lang="da-DK" noProof="0" dirty="0"/>
              <a:t>Censor forbereder sig til prøven fx ved at læse rapporter</a:t>
            </a:r>
          </a:p>
          <a:p>
            <a:pPr>
              <a:lnSpc>
                <a:spcPct val="120000"/>
              </a:lnSpc>
              <a:buFont typeface="Arial" panose="020B0604020202020204" pitchFamily="34" charset="0"/>
              <a:buChar char="•"/>
            </a:pPr>
            <a:r>
              <a:rPr lang="da-DK" noProof="0" dirty="0"/>
              <a:t>Censor deltager i prøven sammen med eksaminator</a:t>
            </a:r>
          </a:p>
          <a:p>
            <a:pPr>
              <a:lnSpc>
                <a:spcPct val="120000"/>
              </a:lnSpc>
              <a:buFont typeface="Arial" panose="020B0604020202020204" pitchFamily="34" charset="0"/>
              <a:buChar char="•"/>
            </a:pPr>
            <a:r>
              <a:rPr lang="da-DK" noProof="0" dirty="0"/>
              <a:t>Censor og eksaminator enes om en given karakter og prøven afsluttes</a:t>
            </a:r>
          </a:p>
          <a:p>
            <a:pPr>
              <a:lnSpc>
                <a:spcPct val="120000"/>
              </a:lnSpc>
              <a:buFont typeface="Arial" panose="020B0604020202020204" pitchFamily="34" charset="0"/>
              <a:buChar char="•"/>
            </a:pPr>
            <a:r>
              <a:rPr lang="da-DK" noProof="0" dirty="0"/>
              <a:t>Censor og eksaminator evaluerer prøvens afvikling</a:t>
            </a:r>
          </a:p>
          <a:p>
            <a:pPr>
              <a:lnSpc>
                <a:spcPct val="120000"/>
              </a:lnSpc>
              <a:buFont typeface="Arial" panose="020B0604020202020204" pitchFamily="34" charset="0"/>
              <a:buChar char="•"/>
            </a:pPr>
            <a:r>
              <a:rPr lang="da-DK" noProof="0" dirty="0"/>
              <a:t>Censor udfylder tilbagemeldingsskema via </a:t>
            </a:r>
            <a:r>
              <a:rPr lang="da-DK" noProof="0" dirty="0" err="1"/>
              <a:t>CensorNet</a:t>
            </a:r>
            <a:r>
              <a:rPr lang="da-DK" noProof="0" dirty="0"/>
              <a:t> samt time-/transportregnskab til uddannelsesinstitutionen. </a:t>
            </a:r>
          </a:p>
        </p:txBody>
      </p:sp>
    </p:spTree>
    <p:extLst>
      <p:ext uri="{BB962C8B-B14F-4D97-AF65-F5344CB8AC3E}">
        <p14:creationId xmlns:p14="http://schemas.microsoft.com/office/powerpoint/2010/main" val="3621034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7E33070-F3F6-70CD-BB83-29C650F5B782}"/>
              </a:ext>
            </a:extLst>
          </p:cNvPr>
          <p:cNvGraphicFramePr>
            <a:graphicFrameLocks/>
          </p:cNvGraphicFramePr>
          <p:nvPr>
            <p:custDataLst>
              <p:tags r:id="rId1"/>
            </p:custDataLst>
            <p:extLst>
              <p:ext uri="{D42A27DB-BD31-4B8C-83A1-F6EECF244321}">
                <p14:modId xmlns:p14="http://schemas.microsoft.com/office/powerpoint/2010/main" val="2094993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67E33070-F3F6-70CD-BB83-29C650F5B78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AB82BFD-5D25-AC27-78D8-23C48B423321}"/>
              </a:ext>
            </a:extLst>
          </p:cNvPr>
          <p:cNvSpPr>
            <a:spLocks noGrp="1"/>
          </p:cNvSpPr>
          <p:nvPr>
            <p:ph type="title"/>
          </p:nvPr>
        </p:nvSpPr>
        <p:spPr/>
        <p:txBody>
          <a:bodyPr vert="horz">
            <a:normAutofit/>
          </a:bodyPr>
          <a:lstStyle/>
          <a:p>
            <a:r>
              <a:rPr lang="da-DK" noProof="0"/>
              <a:t>Det gode prøveforløb (skriftlig prøve)</a:t>
            </a:r>
          </a:p>
        </p:txBody>
      </p:sp>
      <p:sp>
        <p:nvSpPr>
          <p:cNvPr id="3" name="Content Placeholder 2">
            <a:extLst>
              <a:ext uri="{FF2B5EF4-FFF2-40B4-BE49-F238E27FC236}">
                <a16:creationId xmlns:a16="http://schemas.microsoft.com/office/drawing/2014/main" id="{3527E08B-13BE-15A4-5B5A-B0443B18DD98}"/>
              </a:ext>
            </a:extLst>
          </p:cNvPr>
          <p:cNvSpPr>
            <a:spLocks noGrp="1"/>
          </p:cNvSpPr>
          <p:nvPr>
            <p:ph idx="1"/>
          </p:nvPr>
        </p:nvSpPr>
        <p:spPr>
          <a:xfrm>
            <a:off x="497306" y="2350236"/>
            <a:ext cx="11205410" cy="3766185"/>
          </a:xfrm>
        </p:spPr>
        <p:txBody>
          <a:bodyPr>
            <a:normAutofit/>
          </a:bodyPr>
          <a:lstStyle/>
          <a:p>
            <a:pPr>
              <a:buFont typeface="Arial" panose="020B0604020202020204" pitchFamily="34" charset="0"/>
              <a:buChar char="•"/>
            </a:pPr>
            <a:r>
              <a:rPr lang="da-DK" noProof="0" dirty="0"/>
              <a:t> Censor accepterer en given censoropgave</a:t>
            </a:r>
          </a:p>
          <a:p>
            <a:pPr>
              <a:buFont typeface="Arial" panose="020B0604020202020204" pitchFamily="34" charset="0"/>
              <a:buChar char="•"/>
            </a:pPr>
            <a:r>
              <a:rPr lang="da-DK" noProof="0" dirty="0"/>
              <a:t> Censor er i dialog med eksaminator inden prøven og </a:t>
            </a:r>
            <a:r>
              <a:rPr lang="da-DK" u="sng" noProof="0" dirty="0"/>
              <a:t>forventningsafstemmer </a:t>
            </a:r>
            <a:r>
              <a:rPr lang="da-DK" noProof="0" dirty="0"/>
              <a:t>forløb, roller og ansvar</a:t>
            </a:r>
          </a:p>
          <a:p>
            <a:pPr>
              <a:buFont typeface="Arial" panose="020B0604020202020204" pitchFamily="34" charset="0"/>
              <a:buChar char="•"/>
            </a:pPr>
            <a:r>
              <a:rPr lang="da-DK" noProof="0" dirty="0"/>
              <a:t> Censor modtager opgavesæt med løsning fra eksaminator til gennemsyn og godkendelse</a:t>
            </a:r>
          </a:p>
          <a:p>
            <a:pPr>
              <a:buFont typeface="Arial" panose="020B0604020202020204" pitchFamily="34" charset="0"/>
              <a:buChar char="•"/>
            </a:pPr>
            <a:r>
              <a:rPr lang="da-DK" noProof="0" dirty="0"/>
              <a:t> Prøven afvikles </a:t>
            </a:r>
          </a:p>
          <a:p>
            <a:pPr>
              <a:buFont typeface="Arial" panose="020B0604020202020204" pitchFamily="34" charset="0"/>
              <a:buChar char="•"/>
            </a:pPr>
            <a:r>
              <a:rPr lang="da-DK" noProof="0" dirty="0"/>
              <a:t> Censor modtager opgavesæt </a:t>
            </a:r>
            <a:r>
              <a:rPr lang="da-DK" b="1" u="sng" noProof="0" dirty="0"/>
              <a:t>med</a:t>
            </a:r>
            <a:r>
              <a:rPr lang="da-DK" noProof="0" dirty="0"/>
              <a:t> rettelser fra eksaminator til gennemsyn og godkendelse</a:t>
            </a:r>
          </a:p>
          <a:p>
            <a:pPr>
              <a:buFont typeface="Arial" panose="020B0604020202020204" pitchFamily="34" charset="0"/>
              <a:buChar char="•"/>
            </a:pPr>
            <a:r>
              <a:rPr lang="da-DK" noProof="0" dirty="0"/>
              <a:t> Censor og eksaminator enes om karakterer og prøven afsluttes </a:t>
            </a:r>
          </a:p>
          <a:p>
            <a:pPr>
              <a:buFont typeface="Arial" panose="020B0604020202020204" pitchFamily="34" charset="0"/>
              <a:buChar char="•"/>
            </a:pPr>
            <a:r>
              <a:rPr lang="da-DK" noProof="0" dirty="0"/>
              <a:t> Censor og eksaminator evaluerer prøvens afvikling</a:t>
            </a:r>
          </a:p>
          <a:p>
            <a:pPr>
              <a:buFont typeface="Arial" panose="020B0604020202020204" pitchFamily="34" charset="0"/>
              <a:buChar char="•"/>
            </a:pPr>
            <a:r>
              <a:rPr lang="da-DK" noProof="0" dirty="0"/>
              <a:t> Censor udfylder tilbagemeldingsskema via </a:t>
            </a:r>
            <a:r>
              <a:rPr lang="da-DK" noProof="0" dirty="0" err="1"/>
              <a:t>CensorNet</a:t>
            </a:r>
            <a:r>
              <a:rPr lang="da-DK" noProof="0" dirty="0"/>
              <a:t> samt time-/transportregnskab til uddannelsesinstitution. </a:t>
            </a:r>
          </a:p>
          <a:p>
            <a:pPr>
              <a:buFont typeface="Arial" panose="020B0604020202020204" pitchFamily="34" charset="0"/>
              <a:buChar char="•"/>
            </a:pPr>
            <a:endParaRPr lang="da-DK" noProof="0" dirty="0"/>
          </a:p>
        </p:txBody>
      </p:sp>
    </p:spTree>
    <p:extLst>
      <p:ext uri="{BB962C8B-B14F-4D97-AF65-F5344CB8AC3E}">
        <p14:creationId xmlns:p14="http://schemas.microsoft.com/office/powerpoint/2010/main" val="1642153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D792B77-682E-F333-0C55-B09885DE2535}"/>
              </a:ext>
            </a:extLst>
          </p:cNvPr>
          <p:cNvGraphicFramePr>
            <a:graphicFrameLocks/>
          </p:cNvGraphicFramePr>
          <p:nvPr>
            <p:custDataLst>
              <p:tags r:id="rId1"/>
            </p:custDataLst>
            <p:extLst>
              <p:ext uri="{D42A27DB-BD31-4B8C-83A1-F6EECF244321}">
                <p14:modId xmlns:p14="http://schemas.microsoft.com/office/powerpoint/2010/main" val="6768173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0D792B77-682E-F333-0C55-B09885DE253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83CE551-DF8C-DEB3-EF9C-C987EED60F60}"/>
              </a:ext>
            </a:extLst>
          </p:cNvPr>
          <p:cNvSpPr>
            <a:spLocks noGrp="1"/>
          </p:cNvSpPr>
          <p:nvPr>
            <p:ph type="title"/>
          </p:nvPr>
        </p:nvSpPr>
        <p:spPr/>
        <p:txBody>
          <a:bodyPr vert="horz"/>
          <a:lstStyle/>
          <a:p>
            <a:r>
              <a:rPr lang="en-US" dirty="0" err="1"/>
              <a:t>Når</a:t>
            </a:r>
            <a:r>
              <a:rPr lang="en-US" dirty="0"/>
              <a:t> plan </a:t>
            </a:r>
            <a:r>
              <a:rPr lang="en-US" dirty="0" err="1"/>
              <a:t>møder</a:t>
            </a:r>
            <a:r>
              <a:rPr lang="en-US" dirty="0"/>
              <a:t> </a:t>
            </a:r>
            <a:r>
              <a:rPr lang="en-US" dirty="0" err="1"/>
              <a:t>virkelighed</a:t>
            </a:r>
            <a:r>
              <a:rPr lang="en-US" dirty="0"/>
              <a:t> 1/3</a:t>
            </a:r>
          </a:p>
        </p:txBody>
      </p:sp>
      <p:sp>
        <p:nvSpPr>
          <p:cNvPr id="3" name="Content Placeholder 2">
            <a:extLst>
              <a:ext uri="{FF2B5EF4-FFF2-40B4-BE49-F238E27FC236}">
                <a16:creationId xmlns:a16="http://schemas.microsoft.com/office/drawing/2014/main" id="{808B6FCE-A643-404A-5733-22ACA5F20DB1}"/>
              </a:ext>
            </a:extLst>
          </p:cNvPr>
          <p:cNvSpPr>
            <a:spLocks noGrp="1"/>
          </p:cNvSpPr>
          <p:nvPr>
            <p:ph idx="1"/>
          </p:nvPr>
        </p:nvSpPr>
        <p:spPr>
          <a:xfrm>
            <a:off x="505326" y="2213811"/>
            <a:ext cx="11181347" cy="4539916"/>
          </a:xfrm>
        </p:spPr>
        <p:txBody>
          <a:bodyPr>
            <a:normAutofit/>
          </a:bodyPr>
          <a:lstStyle/>
          <a:p>
            <a:pPr marL="0" indent="0">
              <a:buNone/>
            </a:pPr>
            <a:r>
              <a:rPr lang="da-DK" sz="2000" b="1" u="sng" noProof="0" dirty="0"/>
              <a:t>Før prøven</a:t>
            </a:r>
            <a:r>
              <a:rPr lang="da-DK" sz="2000" noProof="0" dirty="0"/>
              <a:t> </a:t>
            </a:r>
          </a:p>
          <a:p>
            <a:pPr>
              <a:buFont typeface="Arial" panose="020B0604020202020204" pitchFamily="34" charset="0"/>
              <a:buChar char="•"/>
            </a:pPr>
            <a:r>
              <a:rPr lang="da-DK" sz="2000" noProof="0" dirty="0"/>
              <a:t>Krav om fortrolighedserklæring (NDA)</a:t>
            </a:r>
          </a:p>
          <a:p>
            <a:pPr lvl="1">
              <a:buFont typeface="Arial" panose="020B0604020202020204" pitchFamily="34" charset="0"/>
              <a:buChar char="•"/>
            </a:pPr>
            <a:r>
              <a:rPr lang="da-DK" sz="1200" dirty="0">
                <a:solidFill>
                  <a:srgbClr val="0070C0"/>
                </a:solidFill>
              </a:rPr>
              <a:t>Censorer er allerede underlagt tavshedspligt i henhold til § 11, stk. 3, i censorbekendtgørelsen. Den enkelte censor må selv vurdere, om vedkommende derudover ønsker at underskrive en fortrolighedserklæring (NDA).</a:t>
            </a:r>
            <a:endParaRPr lang="da-DK" sz="1200" noProof="0" dirty="0">
              <a:solidFill>
                <a:srgbClr val="0070C0"/>
              </a:solidFill>
            </a:endParaRPr>
          </a:p>
          <a:p>
            <a:pPr>
              <a:buFont typeface="Arial" panose="020B0604020202020204" pitchFamily="34" charset="0"/>
              <a:buChar char="•"/>
            </a:pPr>
            <a:r>
              <a:rPr lang="da-DK" sz="2000" noProof="0" dirty="0"/>
              <a:t>Forventningsafstemning mislykkedes</a:t>
            </a:r>
          </a:p>
          <a:p>
            <a:pPr lvl="1">
              <a:buFont typeface="Arial" panose="020B0604020202020204" pitchFamily="34" charset="0"/>
              <a:buChar char="•"/>
            </a:pPr>
            <a:r>
              <a:rPr lang="da-DK" sz="1200" dirty="0">
                <a:solidFill>
                  <a:srgbClr val="0070C0"/>
                </a:solidFill>
              </a:rPr>
              <a:t>Vi tilskynder til dialog og en fælles forståelse. Hvis dette ikke er muligt, kan der altid indhentes rådgivning hos den relevante </a:t>
            </a:r>
            <a:r>
              <a:rPr lang="da-DK" sz="1200" dirty="0" err="1">
                <a:solidFill>
                  <a:srgbClr val="0070C0"/>
                </a:solidFill>
              </a:rPr>
              <a:t>forperson</a:t>
            </a:r>
            <a:r>
              <a:rPr lang="da-DK" sz="1200" dirty="0">
                <a:solidFill>
                  <a:srgbClr val="0070C0"/>
                </a:solidFill>
              </a:rPr>
              <a:t>, hvis der er behov for det.</a:t>
            </a:r>
            <a:endParaRPr lang="da-DK" sz="1200" noProof="0" dirty="0">
              <a:solidFill>
                <a:srgbClr val="0070C0"/>
              </a:solidFill>
            </a:endParaRPr>
          </a:p>
          <a:p>
            <a:pPr>
              <a:buFont typeface="Arial" panose="020B0604020202020204" pitchFamily="34" charset="0"/>
              <a:buChar char="•"/>
            </a:pPr>
            <a:r>
              <a:rPr lang="da-DK" sz="2000" dirty="0"/>
              <a:t>Mistanke om snyd? Skal jeg gøre noget?</a:t>
            </a:r>
          </a:p>
          <a:p>
            <a:pPr lvl="1">
              <a:buFont typeface="Arial" panose="020B0604020202020204" pitchFamily="34" charset="0"/>
              <a:buChar char="•"/>
            </a:pPr>
            <a:r>
              <a:rPr lang="da-DK" sz="1200" dirty="0">
                <a:solidFill>
                  <a:srgbClr val="0070C0"/>
                </a:solidFill>
              </a:rPr>
              <a:t>Ja. Informér censor om din mistanke. Censor skal indberette sagen til sin institution, som herefter vil behandle sagen.</a:t>
            </a:r>
            <a:endParaRPr lang="da-DK" sz="1200" noProof="0" dirty="0">
              <a:solidFill>
                <a:srgbClr val="0070C0"/>
              </a:solidFill>
            </a:endParaRPr>
          </a:p>
          <a:p>
            <a:pPr>
              <a:buFont typeface="Arial" panose="020B0604020202020204" pitchFamily="34" charset="0"/>
              <a:buChar char="•"/>
            </a:pPr>
            <a:r>
              <a:rPr lang="da-DK" sz="2000" dirty="0"/>
              <a:t>Jeg må melde afbud som censor. Kan jeg det? Og hvad sker der?</a:t>
            </a:r>
          </a:p>
          <a:p>
            <a:pPr lvl="1">
              <a:buFont typeface="Arial" panose="020B0604020202020204" pitchFamily="34" charset="0"/>
              <a:buChar char="•"/>
            </a:pPr>
            <a:r>
              <a:rPr lang="da-DK" sz="1100" dirty="0">
                <a:solidFill>
                  <a:srgbClr val="0070C0"/>
                </a:solidFill>
              </a:rPr>
              <a:t>Hvis eksaminator bliver forhindret i at deltage umiddelbart før eksamen, kan eksamen om muligt gennemføres med eksaminators deltagelse online. Ellers bør eksamen som udgangspunkt aflyses. Hvis aflysning ikke er mulig, kan institutionen i samarbejde med censorledelsen udpege en ny censor, som opfylder kravene i censorbekendtgørelsens §§ 7 og 17.</a:t>
            </a:r>
          </a:p>
          <a:p>
            <a:pPr lvl="1">
              <a:buFont typeface="Arial" panose="020B0604020202020204" pitchFamily="34" charset="0"/>
              <a:buChar char="•"/>
            </a:pPr>
            <a:endParaRPr lang="da-DK" sz="1800" dirty="0"/>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p:txBody>
      </p:sp>
    </p:spTree>
    <p:extLst>
      <p:ext uri="{BB962C8B-B14F-4D97-AF65-F5344CB8AC3E}">
        <p14:creationId xmlns:p14="http://schemas.microsoft.com/office/powerpoint/2010/main" val="2294032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16C4E-E567-EABF-2424-4694F521C72C}"/>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760CBCE-AAA8-2C8B-EFF1-A4CC53716B3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0D792B77-682E-F333-0C55-B09885DE253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7255238-7492-2F50-A763-F6F3BF81E921}"/>
              </a:ext>
            </a:extLst>
          </p:cNvPr>
          <p:cNvSpPr>
            <a:spLocks noGrp="1"/>
          </p:cNvSpPr>
          <p:nvPr>
            <p:ph type="title"/>
          </p:nvPr>
        </p:nvSpPr>
        <p:spPr/>
        <p:txBody>
          <a:bodyPr vert="horz"/>
          <a:lstStyle/>
          <a:p>
            <a:r>
              <a:rPr lang="en-US" dirty="0" err="1"/>
              <a:t>Når</a:t>
            </a:r>
            <a:r>
              <a:rPr lang="en-US" dirty="0"/>
              <a:t> plan </a:t>
            </a:r>
            <a:r>
              <a:rPr lang="en-US" dirty="0" err="1"/>
              <a:t>møder</a:t>
            </a:r>
            <a:r>
              <a:rPr lang="en-US" dirty="0"/>
              <a:t> </a:t>
            </a:r>
            <a:r>
              <a:rPr lang="en-US" dirty="0" err="1"/>
              <a:t>virkelighed</a:t>
            </a:r>
            <a:r>
              <a:rPr lang="en-US" dirty="0"/>
              <a:t> 2/3</a:t>
            </a:r>
          </a:p>
        </p:txBody>
      </p:sp>
      <p:sp>
        <p:nvSpPr>
          <p:cNvPr id="3" name="Content Placeholder 2">
            <a:extLst>
              <a:ext uri="{FF2B5EF4-FFF2-40B4-BE49-F238E27FC236}">
                <a16:creationId xmlns:a16="http://schemas.microsoft.com/office/drawing/2014/main" id="{A37B479A-B653-0CE6-6E54-1F8DF8A06DF2}"/>
              </a:ext>
            </a:extLst>
          </p:cNvPr>
          <p:cNvSpPr>
            <a:spLocks noGrp="1"/>
          </p:cNvSpPr>
          <p:nvPr>
            <p:ph idx="1"/>
          </p:nvPr>
        </p:nvSpPr>
        <p:spPr>
          <a:xfrm>
            <a:off x="505326" y="2213811"/>
            <a:ext cx="11181347" cy="4539916"/>
          </a:xfrm>
        </p:spPr>
        <p:txBody>
          <a:bodyPr>
            <a:normAutofit fontScale="77500" lnSpcReduction="20000"/>
          </a:bodyPr>
          <a:lstStyle/>
          <a:p>
            <a:pPr marL="0" indent="0">
              <a:buNone/>
            </a:pPr>
            <a:r>
              <a:rPr lang="da-DK" sz="2000" b="1" u="sng" noProof="0" dirty="0"/>
              <a:t>Under prøven</a:t>
            </a:r>
          </a:p>
          <a:p>
            <a:pPr>
              <a:buFont typeface="Arial" panose="020B0604020202020204" pitchFamily="34" charset="0"/>
              <a:buChar char="•"/>
            </a:pPr>
            <a:r>
              <a:rPr lang="da-DK" sz="2000" noProof="0" dirty="0"/>
              <a:t>Hvem må være I eksamenslokalet? </a:t>
            </a:r>
          </a:p>
          <a:p>
            <a:pPr lvl="1">
              <a:buFont typeface="Arial" panose="020B0604020202020204" pitchFamily="34" charset="0"/>
              <a:buChar char="•"/>
            </a:pPr>
            <a:r>
              <a:rPr lang="da-DK" sz="1050" noProof="0" dirty="0"/>
              <a:t>Under eksamination</a:t>
            </a:r>
            <a:r>
              <a:rPr lang="da-DK" sz="1050" dirty="0"/>
              <a:t>? </a:t>
            </a:r>
            <a:r>
              <a:rPr lang="da-DK" sz="1050" dirty="0">
                <a:solidFill>
                  <a:srgbClr val="0070C0"/>
                </a:solidFill>
              </a:rPr>
              <a:t>Eksamener er som udgangspunkt offentlige. Institutionen kan dog gøre undtagelser hertil, eksempelvis af hensyn til eksaminanden.</a:t>
            </a:r>
            <a:endParaRPr lang="da-DK" sz="1050" noProof="0" dirty="0">
              <a:solidFill>
                <a:srgbClr val="0070C0"/>
              </a:solidFill>
            </a:endParaRPr>
          </a:p>
          <a:p>
            <a:pPr lvl="1">
              <a:buFont typeface="Arial" panose="020B0604020202020204" pitchFamily="34" charset="0"/>
              <a:buChar char="•"/>
            </a:pPr>
            <a:r>
              <a:rPr lang="da-DK" sz="1050" noProof="0" dirty="0"/>
              <a:t>Under bedømmelse</a:t>
            </a:r>
            <a:r>
              <a:rPr lang="da-DK" sz="1050" dirty="0"/>
              <a:t>? </a:t>
            </a:r>
            <a:r>
              <a:rPr lang="en-US" sz="1050" dirty="0">
                <a:solidFill>
                  <a:srgbClr val="0070C0"/>
                </a:solidFill>
              </a:rPr>
              <a:t>Only the examiner(s) (employee(s) at the educational institution)and the appointed external examiner may be present</a:t>
            </a:r>
            <a:r>
              <a:rPr lang="en-US" sz="1050" dirty="0"/>
              <a:t>.</a:t>
            </a:r>
            <a:endParaRPr lang="da-DK" sz="1050" noProof="0" dirty="0"/>
          </a:p>
          <a:p>
            <a:pPr lvl="1">
              <a:buFont typeface="Arial" panose="020B0604020202020204" pitchFamily="34" charset="0"/>
              <a:buChar char="•"/>
            </a:pPr>
            <a:r>
              <a:rPr lang="da-DK" sz="1050" noProof="0" dirty="0"/>
              <a:t>Under karaktergivning? </a:t>
            </a:r>
            <a:r>
              <a:rPr lang="da-DK" sz="1050" dirty="0">
                <a:solidFill>
                  <a:srgbClr val="0070C0"/>
                </a:solidFill>
              </a:rPr>
              <a:t>Den studerende skal have mulighed for at få sin karakter meddelt under fire øjne</a:t>
            </a:r>
            <a:r>
              <a:rPr lang="da-DK" dirty="0">
                <a:solidFill>
                  <a:srgbClr val="0070C0"/>
                </a:solidFill>
              </a:rPr>
              <a:t>.</a:t>
            </a:r>
            <a:endParaRPr lang="da-DK" sz="1050" noProof="0" dirty="0"/>
          </a:p>
          <a:p>
            <a:pPr fontAlgn="t">
              <a:lnSpc>
                <a:spcPct val="100000"/>
              </a:lnSpc>
              <a:buFont typeface="Arial" panose="020B0604020202020204" pitchFamily="34" charset="0"/>
              <a:buChar char="•"/>
            </a:pPr>
            <a:r>
              <a:rPr lang="da-DK" sz="2000" noProof="0" dirty="0"/>
              <a:t>Hvad må være I lokalet? Mobil/PC/Noter/</a:t>
            </a:r>
            <a:r>
              <a:rPr lang="da-DK" sz="2000" noProof="0" dirty="0" err="1"/>
              <a:t>headset</a:t>
            </a:r>
            <a:r>
              <a:rPr lang="da-DK" sz="2000" noProof="0" dirty="0"/>
              <a:t>/Tasker?</a:t>
            </a:r>
          </a:p>
          <a:p>
            <a:pPr lvl="1" fontAlgn="t">
              <a:buFont typeface="Arial" panose="020B0604020202020204" pitchFamily="34" charset="0"/>
              <a:buChar char="•"/>
            </a:pPr>
            <a:r>
              <a:rPr lang="da-DK" sz="1400" dirty="0">
                <a:solidFill>
                  <a:srgbClr val="0070C0"/>
                </a:solidFill>
              </a:rPr>
              <a:t>Sørg for, at de enheder, der befinder sig i lokalet, er tilladte. Er du i tvivl, så spørg eksaminator inden eksamenen. Det er ikke tilladt for den studerende eller tilhørere at optage hverken eksamen eller voteringen. Nogle institutioner vælger at bede eksaminanden om at tage tasker mv. med udenfor under voteringen for at undgå risikoen for skjulte optagelser.</a:t>
            </a:r>
          </a:p>
          <a:p>
            <a:pPr fontAlgn="t">
              <a:lnSpc>
                <a:spcPct val="100000"/>
              </a:lnSpc>
              <a:buFont typeface="Arial" panose="020B0604020202020204" pitchFamily="34" charset="0"/>
              <a:buChar char="•"/>
            </a:pPr>
            <a:r>
              <a:rPr lang="da-DK" sz="2000" noProof="0" dirty="0"/>
              <a:t>Hvem giver karakter først? Hvem må være med til at give karakter? Hvem bestemmer? </a:t>
            </a:r>
          </a:p>
          <a:p>
            <a:pPr lvl="1" fontAlgn="t">
              <a:buFont typeface="Arial" panose="020B0604020202020204" pitchFamily="34" charset="0"/>
              <a:buChar char="•"/>
            </a:pPr>
            <a:r>
              <a:rPr lang="da-DK" sz="1400" dirty="0">
                <a:solidFill>
                  <a:srgbClr val="0070C0"/>
                </a:solidFill>
              </a:rPr>
              <a:t>Kun eksaminator og censor deltager i voteringen. Typisk indleder censor med at foreslå en karakter og begrunde denne. Eksaminator og censor skal gøre sig størst mulig umage for at nå til enighed gennem drøftelse. Hvis dette ikke er muligt, følger proceduren af § 25 i censorbekendtgørelsen.</a:t>
            </a:r>
            <a:endParaRPr lang="da-DK" sz="2000" noProof="0" dirty="0"/>
          </a:p>
          <a:p>
            <a:pPr>
              <a:buFont typeface="Arial" panose="020B0604020202020204" pitchFamily="34" charset="0"/>
              <a:buChar char="•"/>
            </a:pPr>
            <a:r>
              <a:rPr lang="da-DK" sz="2000" noProof="0" dirty="0"/>
              <a:t>Studerende med særlige behov – har jeg en rolle?</a:t>
            </a:r>
          </a:p>
          <a:p>
            <a:pPr lvl="1">
              <a:buFont typeface="Arial" panose="020B0604020202020204" pitchFamily="34" charset="0"/>
              <a:buChar char="•"/>
            </a:pPr>
            <a:r>
              <a:rPr lang="da-DK" sz="1400" dirty="0">
                <a:solidFill>
                  <a:srgbClr val="0070C0"/>
                </a:solidFill>
              </a:rPr>
              <a:t>Eksaminator bør på forhånd orientere censor om eksamensformen, hvis nogle studerende har særlige vilkår. Censor bør ikke informeres om følsomme personoplysninger, såsom diagnoser eller sygdomme.</a:t>
            </a:r>
            <a:endParaRPr lang="da-DK" sz="1800" noProof="0" dirty="0"/>
          </a:p>
          <a:p>
            <a:pPr>
              <a:buFont typeface="Arial" panose="020B0604020202020204" pitchFamily="34" charset="0"/>
              <a:buChar char="•"/>
            </a:pPr>
            <a:r>
              <a:rPr lang="da-DK" sz="2000" noProof="0" dirty="0"/>
              <a:t>Eksaminator var ikke fair /vi blev uenige – eksaminator opførte sig ikke korrekt?</a:t>
            </a:r>
          </a:p>
          <a:p>
            <a:pPr lvl="1">
              <a:buFont typeface="Arial" panose="020B0604020202020204" pitchFamily="34" charset="0"/>
              <a:buChar char="•"/>
            </a:pPr>
            <a:r>
              <a:rPr lang="da-DK" sz="1400" dirty="0">
                <a:solidFill>
                  <a:srgbClr val="0070C0"/>
                </a:solidFill>
              </a:rPr>
              <a:t>Censor skal afgive en beretning til uddannelsesinstitutionen og censorformandskabet.</a:t>
            </a:r>
          </a:p>
          <a:p>
            <a:pPr lvl="1">
              <a:buFont typeface="Arial" panose="020B0604020202020204" pitchFamily="34" charset="0"/>
              <a:buChar char="•"/>
            </a:pPr>
            <a:endParaRPr lang="da-DK" sz="1800" noProof="0" dirty="0"/>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p:txBody>
      </p:sp>
    </p:spTree>
    <p:extLst>
      <p:ext uri="{BB962C8B-B14F-4D97-AF65-F5344CB8AC3E}">
        <p14:creationId xmlns:p14="http://schemas.microsoft.com/office/powerpoint/2010/main" val="1686646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1CC77-A715-D336-3062-48CF927CBE54}"/>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F3429AE-3247-A919-2592-B463F51665CF}"/>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0D792B77-682E-F333-0C55-B09885DE253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C1C0E01-D156-C869-3DA9-AFCCBFCA34F0}"/>
              </a:ext>
            </a:extLst>
          </p:cNvPr>
          <p:cNvSpPr>
            <a:spLocks noGrp="1"/>
          </p:cNvSpPr>
          <p:nvPr>
            <p:ph type="title"/>
          </p:nvPr>
        </p:nvSpPr>
        <p:spPr/>
        <p:txBody>
          <a:bodyPr vert="horz"/>
          <a:lstStyle/>
          <a:p>
            <a:r>
              <a:rPr lang="en-US" dirty="0" err="1"/>
              <a:t>Når</a:t>
            </a:r>
            <a:r>
              <a:rPr lang="en-US" dirty="0"/>
              <a:t> plan </a:t>
            </a:r>
            <a:r>
              <a:rPr lang="en-US" dirty="0" err="1"/>
              <a:t>møder</a:t>
            </a:r>
            <a:r>
              <a:rPr lang="en-US" dirty="0"/>
              <a:t> </a:t>
            </a:r>
            <a:r>
              <a:rPr lang="en-US" dirty="0" err="1"/>
              <a:t>virkelighed</a:t>
            </a:r>
            <a:r>
              <a:rPr lang="en-US" dirty="0"/>
              <a:t> 3/3</a:t>
            </a:r>
          </a:p>
        </p:txBody>
      </p:sp>
      <p:sp>
        <p:nvSpPr>
          <p:cNvPr id="3" name="Content Placeholder 2">
            <a:extLst>
              <a:ext uri="{FF2B5EF4-FFF2-40B4-BE49-F238E27FC236}">
                <a16:creationId xmlns:a16="http://schemas.microsoft.com/office/drawing/2014/main" id="{BF2C26EC-CCAD-72A7-0CDC-EF9A0AA77E64}"/>
              </a:ext>
            </a:extLst>
          </p:cNvPr>
          <p:cNvSpPr>
            <a:spLocks noGrp="1"/>
          </p:cNvSpPr>
          <p:nvPr>
            <p:ph idx="1"/>
          </p:nvPr>
        </p:nvSpPr>
        <p:spPr>
          <a:xfrm>
            <a:off x="505326" y="2213811"/>
            <a:ext cx="11181347" cy="4539916"/>
          </a:xfrm>
        </p:spPr>
        <p:txBody>
          <a:bodyPr>
            <a:normAutofit/>
          </a:bodyPr>
          <a:lstStyle/>
          <a:p>
            <a:pPr marL="0" indent="0">
              <a:buNone/>
            </a:pPr>
            <a:r>
              <a:rPr lang="da-DK" sz="2000" b="1" u="sng" noProof="0" dirty="0"/>
              <a:t>Efter prøven</a:t>
            </a:r>
          </a:p>
          <a:p>
            <a:pPr>
              <a:buFont typeface="Arial" panose="020B0604020202020204" pitchFamily="34" charset="0"/>
              <a:buChar char="•"/>
            </a:pPr>
            <a:r>
              <a:rPr lang="da-DK" sz="2000" dirty="0"/>
              <a:t>Jeg modtager en gave fra den studerende?</a:t>
            </a:r>
          </a:p>
          <a:p>
            <a:pPr lvl="1">
              <a:buFont typeface="Arial" panose="020B0604020202020204" pitchFamily="34" charset="0"/>
              <a:buChar char="•"/>
            </a:pPr>
            <a:r>
              <a:rPr lang="da-DK" sz="1100" dirty="0">
                <a:solidFill>
                  <a:srgbClr val="0070C0"/>
                </a:solidFill>
              </a:rPr>
              <a:t>Som udgangspunkt bør censor </a:t>
            </a:r>
            <a:r>
              <a:rPr lang="da-DK" sz="1100" b="1" dirty="0">
                <a:solidFill>
                  <a:srgbClr val="0070C0"/>
                </a:solidFill>
              </a:rPr>
              <a:t>aldrig</a:t>
            </a:r>
            <a:r>
              <a:rPr lang="da-DK" sz="1100" dirty="0">
                <a:solidFill>
                  <a:srgbClr val="0070C0"/>
                </a:solidFill>
              </a:rPr>
              <a:t> modtage gaver. Hvis der imidlertid er tale om en meget lille symbolsk gave (f.eks. småkager, chokolade eller lignende), som tilbydes </a:t>
            </a:r>
            <a:r>
              <a:rPr lang="da-DK" sz="1100" b="1" dirty="0">
                <a:solidFill>
                  <a:srgbClr val="0070C0"/>
                </a:solidFill>
              </a:rPr>
              <a:t>efter karaktererne er givet</a:t>
            </a:r>
            <a:r>
              <a:rPr lang="da-DK" sz="1100" dirty="0">
                <a:solidFill>
                  <a:srgbClr val="0070C0"/>
                </a:solidFill>
              </a:rPr>
              <a:t>, kan den accepteres.</a:t>
            </a:r>
          </a:p>
          <a:p>
            <a:pPr>
              <a:buFont typeface="Arial" panose="020B0604020202020204" pitchFamily="34" charset="0"/>
              <a:buChar char="•"/>
            </a:pPr>
            <a:r>
              <a:rPr lang="da-DK" sz="2000" noProof="0" dirty="0"/>
              <a:t>Der er kommet en klage. Hvordan forholder jeg mig til det? </a:t>
            </a:r>
          </a:p>
          <a:p>
            <a:pPr lvl="1">
              <a:buFont typeface="Arial" panose="020B0604020202020204" pitchFamily="34" charset="0"/>
              <a:buChar char="•"/>
            </a:pPr>
            <a:r>
              <a:rPr lang="en-US" sz="1100" dirty="0">
                <a:solidFill>
                  <a:srgbClr val="0070C0"/>
                </a:solidFill>
              </a:rPr>
              <a:t>The educational institution will inform you about the procedure and what you need to respond to or submit.</a:t>
            </a:r>
            <a:endParaRPr lang="da-DK" sz="1100" noProof="0" dirty="0">
              <a:solidFill>
                <a:srgbClr val="0070C0"/>
              </a:solidFill>
              <a:highlight>
                <a:srgbClr val="FFFF00"/>
              </a:highlight>
            </a:endParaRPr>
          </a:p>
          <a:p>
            <a:pPr>
              <a:buFont typeface="Arial" panose="020B0604020202020204" pitchFamily="34" charset="0"/>
              <a:buChar char="•"/>
            </a:pPr>
            <a:r>
              <a:rPr lang="da-DK" sz="2000" noProof="0" dirty="0"/>
              <a:t>Jeg har glemt at tage noter? </a:t>
            </a:r>
          </a:p>
          <a:p>
            <a:pPr lvl="1">
              <a:buFont typeface="Arial" panose="020B0604020202020204" pitchFamily="34" charset="0"/>
              <a:buChar char="•"/>
            </a:pPr>
            <a:r>
              <a:rPr lang="da-DK" sz="1100" dirty="0">
                <a:solidFill>
                  <a:srgbClr val="0070C0"/>
                </a:solidFill>
              </a:rPr>
              <a:t>Nedskriv dine noter ud fra hukommelsen så hurtigt som muligt. Sammenlign dem om relevant med eksaminators noter.</a:t>
            </a:r>
            <a:endParaRPr lang="da-DK" sz="1100" noProof="0" dirty="0">
              <a:solidFill>
                <a:srgbClr val="0070C0"/>
              </a:solidFill>
            </a:endParaRPr>
          </a:p>
          <a:p>
            <a:pPr>
              <a:buFont typeface="Arial" panose="020B0604020202020204" pitchFamily="34" charset="0"/>
              <a:buChar char="•"/>
            </a:pPr>
            <a:r>
              <a:rPr lang="da-DK" sz="2000" noProof="0" dirty="0"/>
              <a:t>Løn? Transport tid/ bilag?</a:t>
            </a:r>
          </a:p>
          <a:p>
            <a:pPr lvl="1">
              <a:buFont typeface="Arial" panose="020B0604020202020204" pitchFamily="34" charset="0"/>
              <a:buChar char="•"/>
            </a:pPr>
            <a:r>
              <a:rPr lang="da-DK" sz="1100" dirty="0">
                <a:solidFill>
                  <a:srgbClr val="0070C0"/>
                </a:solidFill>
              </a:rPr>
              <a:t>Forskellige institutioner anvender forskellige systemer til godtgørelse af udgifter og udbetaling af honorar. Hvis du er i tvivl om, hvordan du får udbetalt dit censorhonorar, kan du spørge uddannelsessekretæren eller eksaminator.</a:t>
            </a:r>
            <a:endParaRPr lang="da-DK" sz="1800" noProof="0" dirty="0"/>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p:txBody>
      </p:sp>
    </p:spTree>
    <p:extLst>
      <p:ext uri="{BB962C8B-B14F-4D97-AF65-F5344CB8AC3E}">
        <p14:creationId xmlns:p14="http://schemas.microsoft.com/office/powerpoint/2010/main" val="3180631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4CB5413-BF02-AF50-0292-330B9C161035}"/>
              </a:ext>
            </a:extLst>
          </p:cNvPr>
          <p:cNvGraphicFramePr>
            <a:graphicFrameLocks/>
          </p:cNvGraphicFramePr>
          <p:nvPr>
            <p:custDataLst>
              <p:tags r:id="rId1"/>
            </p:custDataLst>
            <p:extLst>
              <p:ext uri="{D42A27DB-BD31-4B8C-83A1-F6EECF244321}">
                <p14:modId xmlns:p14="http://schemas.microsoft.com/office/powerpoint/2010/main" val="23311067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C4CB5413-BF02-AF50-0292-330B9C16103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85F9A08-8A3E-4DEF-BB0C-070F27275414}"/>
              </a:ext>
            </a:extLst>
          </p:cNvPr>
          <p:cNvSpPr>
            <a:spLocks noGrp="1"/>
          </p:cNvSpPr>
          <p:nvPr>
            <p:ph type="title"/>
          </p:nvPr>
        </p:nvSpPr>
        <p:spPr/>
        <p:txBody>
          <a:bodyPr vert="horz"/>
          <a:lstStyle/>
          <a:p>
            <a:r>
              <a:rPr lang="en-US" err="1"/>
              <a:t>Tilbagemeldingsskemaer</a:t>
            </a:r>
            <a:endParaRPr lang="en-US"/>
          </a:p>
        </p:txBody>
      </p:sp>
      <p:sp>
        <p:nvSpPr>
          <p:cNvPr id="3" name="Content Placeholder 2">
            <a:extLst>
              <a:ext uri="{FF2B5EF4-FFF2-40B4-BE49-F238E27FC236}">
                <a16:creationId xmlns:a16="http://schemas.microsoft.com/office/drawing/2014/main" id="{3C9FD217-813D-B44D-B410-703D1C480000}"/>
              </a:ext>
            </a:extLst>
          </p:cNvPr>
          <p:cNvSpPr>
            <a:spLocks noGrp="1"/>
          </p:cNvSpPr>
          <p:nvPr>
            <p:ph sz="half" idx="1"/>
          </p:nvPr>
        </p:nvSpPr>
        <p:spPr>
          <a:xfrm>
            <a:off x="505488" y="2269959"/>
            <a:ext cx="8004849" cy="4347410"/>
          </a:xfrm>
        </p:spPr>
        <p:txBody>
          <a:bodyPr>
            <a:normAutofit fontScale="92500" lnSpcReduction="10000"/>
          </a:bodyPr>
          <a:lstStyle/>
          <a:p>
            <a:r>
              <a:rPr lang="en-US" b="1" u="sng" dirty="0" err="1"/>
              <a:t>Hvorfor</a:t>
            </a:r>
            <a:r>
              <a:rPr lang="en-US" b="1" u="sng" dirty="0"/>
              <a:t> </a:t>
            </a:r>
            <a:r>
              <a:rPr lang="en-US" b="1" u="sng" dirty="0" err="1"/>
              <a:t>skal</a:t>
            </a:r>
            <a:r>
              <a:rPr lang="en-US" b="1" u="sng" dirty="0"/>
              <a:t> de </a:t>
            </a:r>
            <a:r>
              <a:rPr lang="en-US" b="1" u="sng" dirty="0" err="1"/>
              <a:t>udfyldes</a:t>
            </a:r>
            <a:r>
              <a:rPr lang="en-US" b="1" u="sng" dirty="0"/>
              <a:t>? </a:t>
            </a:r>
          </a:p>
          <a:p>
            <a:pPr lvl="1"/>
            <a:r>
              <a:rPr lang="en-US" dirty="0" err="1"/>
              <a:t>Tilbagemeldingsskemaer</a:t>
            </a:r>
            <a:r>
              <a:rPr lang="en-US" dirty="0"/>
              <a:t> er </a:t>
            </a:r>
            <a:r>
              <a:rPr lang="en-US" dirty="0" err="1"/>
              <a:t>vigtige</a:t>
            </a:r>
            <a:r>
              <a:rPr lang="en-US" dirty="0"/>
              <a:t> </a:t>
            </a:r>
            <a:r>
              <a:rPr lang="en-US" dirty="0" err="1"/>
              <a:t>bidrag</a:t>
            </a:r>
            <a:r>
              <a:rPr lang="en-US" dirty="0"/>
              <a:t> </a:t>
            </a:r>
            <a:r>
              <a:rPr lang="en-US" dirty="0" err="1"/>
              <a:t>til</a:t>
            </a:r>
            <a:r>
              <a:rPr lang="en-US" dirty="0"/>
              <a:t> </a:t>
            </a:r>
            <a:r>
              <a:rPr lang="da-DK" dirty="0"/>
              <a:t>uddannelsesinstitutionernes løbende kvalitetssikringsarbejde og censorledelsens årsberetning</a:t>
            </a:r>
          </a:p>
          <a:p>
            <a:r>
              <a:rPr lang="en-US" b="1" u="sng" dirty="0" err="1"/>
              <a:t>Hvordan</a:t>
            </a:r>
            <a:r>
              <a:rPr lang="en-US" b="1" u="sng" dirty="0"/>
              <a:t>? </a:t>
            </a:r>
          </a:p>
          <a:p>
            <a:pPr lvl="1"/>
            <a:r>
              <a:rPr lang="en-US" dirty="0"/>
              <a:t>Log </a:t>
            </a:r>
            <a:r>
              <a:rPr lang="en-US" dirty="0" err="1"/>
              <a:t>på</a:t>
            </a:r>
            <a:r>
              <a:rPr lang="en-US" dirty="0"/>
              <a:t> </a:t>
            </a:r>
            <a:r>
              <a:rPr lang="en-US" dirty="0" err="1"/>
              <a:t>CensorNet</a:t>
            </a:r>
            <a:r>
              <a:rPr lang="en-US" dirty="0"/>
              <a:t> </a:t>
            </a:r>
            <a:r>
              <a:rPr lang="en-US" dirty="0" err="1"/>
              <a:t>som</a:t>
            </a:r>
            <a:r>
              <a:rPr lang="en-US" dirty="0"/>
              <a:t> censor. I </a:t>
            </a:r>
            <a:r>
              <a:rPr lang="en-US" dirty="0" err="1"/>
              <a:t>fanen</a:t>
            </a:r>
            <a:r>
              <a:rPr lang="en-US" dirty="0"/>
              <a:t> </a:t>
            </a:r>
            <a:r>
              <a:rPr lang="en-US" dirty="0" err="1"/>
              <a:t>tilbagemeldingsskemaer</a:t>
            </a:r>
            <a:r>
              <a:rPr lang="en-US" dirty="0"/>
              <a:t> er der link </a:t>
            </a:r>
            <a:r>
              <a:rPr lang="en-US" dirty="0" err="1"/>
              <a:t>til</a:t>
            </a:r>
            <a:r>
              <a:rPr lang="en-US" dirty="0"/>
              <a:t> </a:t>
            </a:r>
            <a:r>
              <a:rPr lang="en-US" dirty="0" err="1"/>
              <a:t>skema</a:t>
            </a:r>
            <a:r>
              <a:rPr lang="en-US" dirty="0"/>
              <a:t> for dine </a:t>
            </a:r>
            <a:r>
              <a:rPr lang="en-US" dirty="0" err="1"/>
              <a:t>prøver</a:t>
            </a:r>
            <a:r>
              <a:rPr lang="en-US" dirty="0"/>
              <a:t>, der er </a:t>
            </a:r>
            <a:r>
              <a:rPr lang="en-US" dirty="0" err="1"/>
              <a:t>afholdt</a:t>
            </a:r>
            <a:r>
              <a:rPr lang="en-US" dirty="0"/>
              <a:t>.</a:t>
            </a:r>
          </a:p>
          <a:p>
            <a:pPr lvl="1"/>
            <a:r>
              <a:rPr lang="en-US" dirty="0" err="1"/>
              <a:t>Udfyld</a:t>
            </a:r>
            <a:r>
              <a:rPr lang="en-US" dirty="0"/>
              <a:t> </a:t>
            </a:r>
            <a:r>
              <a:rPr lang="en-US" dirty="0" err="1"/>
              <a:t>skemaet</a:t>
            </a:r>
            <a:r>
              <a:rPr lang="en-US" dirty="0"/>
              <a:t> </a:t>
            </a:r>
          </a:p>
          <a:p>
            <a:r>
              <a:rPr lang="en-US" b="1" u="sng" dirty="0" err="1"/>
              <a:t>Hvem</a:t>
            </a:r>
            <a:r>
              <a:rPr lang="en-US" b="1" u="sng" dirty="0"/>
              <a:t> </a:t>
            </a:r>
            <a:r>
              <a:rPr lang="en-US" b="1" u="sng" dirty="0" err="1"/>
              <a:t>modtager</a:t>
            </a:r>
            <a:r>
              <a:rPr lang="en-US" b="1" u="sng" dirty="0"/>
              <a:t> </a:t>
            </a:r>
            <a:r>
              <a:rPr lang="en-US" b="1" u="sng" dirty="0" err="1"/>
              <a:t>tilbagemeldingsskemaet</a:t>
            </a:r>
            <a:r>
              <a:rPr lang="en-US" b="1" u="sng" dirty="0"/>
              <a:t>?</a:t>
            </a:r>
          </a:p>
          <a:p>
            <a:pPr lvl="1"/>
            <a:r>
              <a:rPr lang="en-US" dirty="0" err="1"/>
              <a:t>Censorledelsen</a:t>
            </a:r>
            <a:r>
              <a:rPr lang="en-US" dirty="0"/>
              <a:t> </a:t>
            </a:r>
            <a:r>
              <a:rPr lang="en-US" dirty="0" err="1"/>
              <a:t>modtager</a:t>
            </a:r>
            <a:r>
              <a:rPr lang="en-US" dirty="0"/>
              <a:t> </a:t>
            </a:r>
            <a:r>
              <a:rPr lang="en-US" dirty="0" err="1"/>
              <a:t>skemaet</a:t>
            </a:r>
            <a:r>
              <a:rPr lang="en-US" dirty="0"/>
              <a:t> </a:t>
            </a:r>
            <a:r>
              <a:rPr lang="en-US" dirty="0" err="1"/>
              <a:t>og</a:t>
            </a:r>
            <a:r>
              <a:rPr lang="en-US" dirty="0"/>
              <a:t> </a:t>
            </a:r>
            <a:r>
              <a:rPr lang="en-US" dirty="0" err="1"/>
              <a:t>gennemgår</a:t>
            </a:r>
            <a:r>
              <a:rPr lang="en-US" dirty="0"/>
              <a:t> dem samlet </a:t>
            </a:r>
            <a:r>
              <a:rPr lang="en-US" dirty="0" err="1"/>
              <a:t>efter</a:t>
            </a:r>
            <a:r>
              <a:rPr lang="en-US" dirty="0"/>
              <a:t> </a:t>
            </a:r>
            <a:r>
              <a:rPr lang="en-US" dirty="0" err="1"/>
              <a:t>hhv</a:t>
            </a:r>
            <a:r>
              <a:rPr lang="en-US" dirty="0"/>
              <a:t>. </a:t>
            </a:r>
            <a:r>
              <a:rPr lang="en-US" dirty="0" err="1"/>
              <a:t>sommer</a:t>
            </a:r>
            <a:r>
              <a:rPr lang="en-US" dirty="0"/>
              <a:t> </a:t>
            </a:r>
            <a:r>
              <a:rPr lang="en-US" dirty="0" err="1"/>
              <a:t>og</a:t>
            </a:r>
            <a:r>
              <a:rPr lang="en-US" dirty="0"/>
              <a:t> </a:t>
            </a:r>
            <a:r>
              <a:rPr lang="en-US" dirty="0" err="1"/>
              <a:t>vinter-prøveperioden</a:t>
            </a:r>
            <a:endParaRPr lang="en-US" dirty="0"/>
          </a:p>
          <a:p>
            <a:pPr lvl="1"/>
            <a:r>
              <a:rPr lang="en-US" dirty="0"/>
              <a:t>De </a:t>
            </a:r>
            <a:r>
              <a:rPr lang="en-US" dirty="0" err="1"/>
              <a:t>censorer</a:t>
            </a:r>
            <a:r>
              <a:rPr lang="en-US" dirty="0"/>
              <a:t>, der </a:t>
            </a:r>
            <a:r>
              <a:rPr lang="en-US" dirty="0" err="1"/>
              <a:t>har</a:t>
            </a:r>
            <a:r>
              <a:rPr lang="en-US" dirty="0"/>
              <a:t> </a:t>
            </a:r>
            <a:r>
              <a:rPr lang="en-US" dirty="0" err="1"/>
              <a:t>ønsket</a:t>
            </a:r>
            <a:r>
              <a:rPr lang="en-US" dirty="0"/>
              <a:t> det, </a:t>
            </a:r>
            <a:r>
              <a:rPr lang="en-US" dirty="0" err="1"/>
              <a:t>bliver</a:t>
            </a:r>
            <a:r>
              <a:rPr lang="en-US" dirty="0"/>
              <a:t> </a:t>
            </a:r>
            <a:r>
              <a:rPr lang="en-US" dirty="0" err="1"/>
              <a:t>kontaktet</a:t>
            </a:r>
            <a:r>
              <a:rPr lang="en-US" dirty="0"/>
              <a:t> </a:t>
            </a:r>
            <a:r>
              <a:rPr lang="en-US" dirty="0" err="1"/>
              <a:t>af</a:t>
            </a:r>
            <a:r>
              <a:rPr lang="en-US" dirty="0"/>
              <a:t> </a:t>
            </a:r>
            <a:r>
              <a:rPr lang="en-US" dirty="0" err="1"/>
              <a:t>retningens</a:t>
            </a:r>
            <a:r>
              <a:rPr lang="en-US" dirty="0"/>
              <a:t> </a:t>
            </a:r>
            <a:r>
              <a:rPr lang="en-US" dirty="0" err="1"/>
              <a:t>kontaktperson</a:t>
            </a:r>
            <a:r>
              <a:rPr lang="en-US" dirty="0"/>
              <a:t> </a:t>
            </a:r>
            <a:r>
              <a:rPr lang="en-US" dirty="0" err="1"/>
              <a:t>fra</a:t>
            </a:r>
            <a:r>
              <a:rPr lang="en-US" dirty="0"/>
              <a:t> </a:t>
            </a:r>
            <a:r>
              <a:rPr lang="en-US" dirty="0" err="1"/>
              <a:t>censorledelsen</a:t>
            </a:r>
            <a:r>
              <a:rPr lang="en-US" dirty="0"/>
              <a:t> </a:t>
            </a:r>
          </a:p>
          <a:p>
            <a:pPr lvl="1"/>
            <a:r>
              <a:rPr lang="en-US" dirty="0"/>
              <a:t>Er der </a:t>
            </a:r>
            <a:r>
              <a:rPr lang="en-US" dirty="0" err="1"/>
              <a:t>kommentarer</a:t>
            </a:r>
            <a:r>
              <a:rPr lang="en-US" dirty="0"/>
              <a:t> </a:t>
            </a:r>
            <a:r>
              <a:rPr lang="en-US" dirty="0" err="1"/>
              <a:t>omkring</a:t>
            </a:r>
            <a:r>
              <a:rPr lang="en-US" dirty="0"/>
              <a:t> </a:t>
            </a:r>
            <a:r>
              <a:rPr lang="en-US" dirty="0" err="1"/>
              <a:t>udfordringer</a:t>
            </a:r>
            <a:r>
              <a:rPr lang="en-US" dirty="0"/>
              <a:t> med </a:t>
            </a:r>
            <a:r>
              <a:rPr lang="en-US" dirty="0" err="1"/>
              <a:t>prøven</a:t>
            </a:r>
            <a:r>
              <a:rPr lang="en-US" dirty="0"/>
              <a:t>, </a:t>
            </a:r>
            <a:r>
              <a:rPr lang="en-US" dirty="0" err="1"/>
              <a:t>fagligt</a:t>
            </a:r>
            <a:r>
              <a:rPr lang="en-US" dirty="0"/>
              <a:t> </a:t>
            </a:r>
            <a:r>
              <a:rPr lang="en-US" dirty="0" err="1"/>
              <a:t>niveau</a:t>
            </a:r>
            <a:r>
              <a:rPr lang="en-US" dirty="0"/>
              <a:t> </a:t>
            </a:r>
            <a:r>
              <a:rPr lang="en-US" dirty="0" err="1"/>
              <a:t>eller</a:t>
            </a:r>
            <a:r>
              <a:rPr lang="en-US" dirty="0"/>
              <a:t> </a:t>
            </a:r>
            <a:r>
              <a:rPr lang="en-US" dirty="0" err="1"/>
              <a:t>andet</a:t>
            </a:r>
            <a:r>
              <a:rPr lang="en-US" dirty="0"/>
              <a:t>, der </a:t>
            </a:r>
            <a:r>
              <a:rPr lang="en-US" dirty="0" err="1"/>
              <a:t>vurderes</a:t>
            </a:r>
            <a:r>
              <a:rPr lang="en-US" dirty="0"/>
              <a:t> </a:t>
            </a:r>
            <a:r>
              <a:rPr lang="en-US" dirty="0" err="1"/>
              <a:t>alvorligt</a:t>
            </a:r>
            <a:r>
              <a:rPr lang="en-US" dirty="0"/>
              <a:t> </a:t>
            </a:r>
            <a:r>
              <a:rPr lang="en-US" dirty="0" err="1"/>
              <a:t>tager</a:t>
            </a:r>
            <a:r>
              <a:rPr lang="en-US" dirty="0"/>
              <a:t> </a:t>
            </a:r>
            <a:r>
              <a:rPr lang="en-US" dirty="0" err="1"/>
              <a:t>censorledelsen</a:t>
            </a:r>
            <a:r>
              <a:rPr lang="en-US" dirty="0"/>
              <a:t> </a:t>
            </a:r>
            <a:r>
              <a:rPr lang="en-US" dirty="0" err="1"/>
              <a:t>kontakt</a:t>
            </a:r>
            <a:r>
              <a:rPr lang="en-US" dirty="0"/>
              <a:t> </a:t>
            </a:r>
            <a:r>
              <a:rPr lang="en-US" dirty="0" err="1"/>
              <a:t>til</a:t>
            </a:r>
            <a:r>
              <a:rPr lang="en-US" dirty="0"/>
              <a:t> bade institution </a:t>
            </a:r>
            <a:r>
              <a:rPr lang="en-US" dirty="0" err="1"/>
              <a:t>og</a:t>
            </a:r>
            <a:r>
              <a:rPr lang="en-US" dirty="0"/>
              <a:t> censor for at </a:t>
            </a:r>
            <a:r>
              <a:rPr lang="en-US" dirty="0" err="1"/>
              <a:t>afklare</a:t>
            </a:r>
            <a:r>
              <a:rPr lang="en-US" dirty="0"/>
              <a:t> </a:t>
            </a:r>
            <a:r>
              <a:rPr lang="en-US" dirty="0" err="1"/>
              <a:t>forløbet</a:t>
            </a:r>
            <a:r>
              <a:rPr lang="en-US" dirty="0"/>
              <a:t>. </a:t>
            </a:r>
          </a:p>
        </p:txBody>
      </p:sp>
      <p:sp>
        <p:nvSpPr>
          <p:cNvPr id="4" name="Content Placeholder 3">
            <a:extLst>
              <a:ext uri="{FF2B5EF4-FFF2-40B4-BE49-F238E27FC236}">
                <a16:creationId xmlns:a16="http://schemas.microsoft.com/office/drawing/2014/main" id="{66C1B1CB-0342-95A0-199F-A66607A436CD}"/>
              </a:ext>
            </a:extLst>
          </p:cNvPr>
          <p:cNvSpPr>
            <a:spLocks noGrp="1"/>
          </p:cNvSpPr>
          <p:nvPr>
            <p:ph sz="half" idx="2"/>
          </p:nvPr>
        </p:nvSpPr>
        <p:spPr>
          <a:xfrm>
            <a:off x="8895347" y="3516815"/>
            <a:ext cx="3112169" cy="1853698"/>
          </a:xfrm>
        </p:spPr>
        <p:txBody>
          <a:bodyPr>
            <a:normAutofit fontScale="92500" lnSpcReduction="10000"/>
          </a:bodyPr>
          <a:lstStyle/>
          <a:p>
            <a:pPr marL="0" indent="0" algn="ctr">
              <a:buNone/>
            </a:pPr>
            <a:r>
              <a:rPr lang="en-US" b="1" err="1"/>
              <a:t>Censorledelsen</a:t>
            </a:r>
            <a:r>
              <a:rPr lang="en-US" b="1"/>
              <a:t> er I gang med at </a:t>
            </a:r>
            <a:r>
              <a:rPr lang="en-US" b="1" err="1"/>
              <a:t>opdatere</a:t>
            </a:r>
            <a:r>
              <a:rPr lang="en-US" b="1"/>
              <a:t> </a:t>
            </a:r>
            <a:r>
              <a:rPr lang="en-US" b="1" err="1"/>
              <a:t>tilbagemeldingsskemaerne</a:t>
            </a:r>
            <a:r>
              <a:rPr lang="en-US" b="1"/>
              <a:t> </a:t>
            </a:r>
            <a:r>
              <a:rPr lang="en-US" b="1" err="1"/>
              <a:t>og</a:t>
            </a:r>
            <a:r>
              <a:rPr lang="en-US" b="1"/>
              <a:t> </a:t>
            </a:r>
            <a:r>
              <a:rPr lang="en-US" b="1" err="1"/>
              <a:t>håber</a:t>
            </a:r>
            <a:r>
              <a:rPr lang="en-US" b="1"/>
              <a:t> at de </a:t>
            </a:r>
            <a:r>
              <a:rPr lang="en-US" b="1" err="1"/>
              <a:t>kan</a:t>
            </a:r>
            <a:r>
              <a:rPr lang="en-US" b="1"/>
              <a:t> </a:t>
            </a:r>
            <a:r>
              <a:rPr lang="en-US" b="1" err="1"/>
              <a:t>implementeres</a:t>
            </a:r>
            <a:r>
              <a:rPr lang="en-US" b="1"/>
              <a:t> </a:t>
            </a:r>
            <a:r>
              <a:rPr lang="en-US" b="1" err="1"/>
              <a:t>senest</a:t>
            </a:r>
            <a:r>
              <a:rPr lang="en-US" b="1"/>
              <a:t>  </a:t>
            </a:r>
            <a:r>
              <a:rPr lang="en-US" b="1" err="1"/>
              <a:t>sammen</a:t>
            </a:r>
            <a:r>
              <a:rPr lang="en-US" b="1"/>
              <a:t> med det nye Censor IT system</a:t>
            </a:r>
          </a:p>
        </p:txBody>
      </p:sp>
    </p:spTree>
    <p:extLst>
      <p:ext uri="{BB962C8B-B14F-4D97-AF65-F5344CB8AC3E}">
        <p14:creationId xmlns:p14="http://schemas.microsoft.com/office/powerpoint/2010/main" val="2698976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D7C39-DEF6-1957-9092-914051F7635F}"/>
              </a:ext>
            </a:extLst>
          </p:cNvPr>
          <p:cNvSpPr>
            <a:spLocks noGrp="1"/>
          </p:cNvSpPr>
          <p:nvPr>
            <p:ph type="title"/>
          </p:nvPr>
        </p:nvSpPr>
        <p:spPr/>
        <p:txBody>
          <a:bodyPr/>
          <a:lstStyle/>
          <a:p>
            <a:r>
              <a:rPr lang="en-US" err="1"/>
              <a:t>Censorsekretariatets</a:t>
            </a:r>
            <a:r>
              <a:rPr lang="en-US"/>
              <a:t> </a:t>
            </a:r>
            <a:r>
              <a:rPr lang="en-US" err="1"/>
              <a:t>rolle</a:t>
            </a:r>
            <a:r>
              <a:rPr lang="en-US"/>
              <a:t> </a:t>
            </a:r>
            <a:r>
              <a:rPr lang="en-US" err="1"/>
              <a:t>og</a:t>
            </a:r>
            <a:r>
              <a:rPr lang="en-US"/>
              <a:t> </a:t>
            </a:r>
            <a:r>
              <a:rPr lang="en-US" err="1"/>
              <a:t>opgaver</a:t>
            </a:r>
          </a:p>
        </p:txBody>
      </p:sp>
      <p:sp>
        <p:nvSpPr>
          <p:cNvPr id="3" name="Content Placeholder 2">
            <a:extLst>
              <a:ext uri="{FF2B5EF4-FFF2-40B4-BE49-F238E27FC236}">
                <a16:creationId xmlns:a16="http://schemas.microsoft.com/office/drawing/2014/main" id="{35111E2C-E22F-8C90-2ADE-14030472A756}"/>
              </a:ext>
            </a:extLst>
          </p:cNvPr>
          <p:cNvSpPr>
            <a:spLocks noGrp="1"/>
          </p:cNvSpPr>
          <p:nvPr>
            <p:ph sz="half" idx="1"/>
          </p:nvPr>
        </p:nvSpPr>
        <p:spPr/>
        <p:txBody>
          <a:bodyPr vert="horz" lIns="91440" tIns="45720" rIns="91440" bIns="45720" rtlCol="0" anchor="t">
            <a:normAutofit fontScale="92500"/>
          </a:bodyPr>
          <a:lstStyle/>
          <a:p>
            <a:r>
              <a:rPr lang="en-US" sz="1600" dirty="0" err="1">
                <a:solidFill>
                  <a:srgbClr val="000000"/>
                </a:solidFill>
                <a:highlight>
                  <a:srgbClr val="FFFFFF"/>
                </a:highlight>
                <a:latin typeface="Century Gothic"/>
                <a:cs typeface="Arial"/>
              </a:rPr>
              <a:t>Sekretariatet</a:t>
            </a:r>
            <a:r>
              <a:rPr lang="en-US" sz="1600" dirty="0">
                <a:solidFill>
                  <a:srgbClr val="000000"/>
                </a:solidFill>
                <a:highlight>
                  <a:srgbClr val="FFFFFF"/>
                </a:highlight>
                <a:latin typeface="Century Gothic"/>
                <a:cs typeface="Arial"/>
              </a:rPr>
              <a:t> er </a:t>
            </a:r>
            <a:r>
              <a:rPr lang="en-US" sz="1600" dirty="0" err="1">
                <a:solidFill>
                  <a:srgbClr val="000000"/>
                </a:solidFill>
                <a:highlight>
                  <a:srgbClr val="FFFFFF"/>
                </a:highlight>
                <a:latin typeface="Century Gothic"/>
                <a:cs typeface="Arial"/>
              </a:rPr>
              <a:t>en</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blivende</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enhed</a:t>
            </a:r>
            <a:r>
              <a:rPr lang="en-US" sz="1600" dirty="0">
                <a:solidFill>
                  <a:srgbClr val="000000"/>
                </a:solidFill>
                <a:highlight>
                  <a:srgbClr val="FFFFFF"/>
                </a:highlight>
                <a:latin typeface="Century Gothic"/>
                <a:cs typeface="Arial"/>
              </a:rPr>
              <a:t> der </a:t>
            </a:r>
            <a:r>
              <a:rPr lang="en-US" sz="1600" dirty="0" err="1">
                <a:solidFill>
                  <a:srgbClr val="000000"/>
                </a:solidFill>
                <a:highlight>
                  <a:srgbClr val="FFFFFF"/>
                </a:highlight>
                <a:latin typeface="Century Gothic"/>
                <a:cs typeface="Arial"/>
              </a:rPr>
              <a:t>yder</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juridisk</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og</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administrativ</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bistand</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til</a:t>
            </a:r>
            <a:r>
              <a:rPr lang="en-US" sz="1600" dirty="0">
                <a:solidFill>
                  <a:srgbClr val="000000"/>
                </a:solidFill>
                <a:highlight>
                  <a:srgbClr val="FFFFFF"/>
                </a:highlight>
                <a:latin typeface="Century Gothic"/>
                <a:cs typeface="Arial"/>
              </a:rPr>
              <a:t> de </a:t>
            </a:r>
            <a:r>
              <a:rPr lang="en-US" sz="1600" dirty="0" err="1">
                <a:solidFill>
                  <a:srgbClr val="000000"/>
                </a:solidFill>
                <a:highlight>
                  <a:srgbClr val="FFFFFF"/>
                </a:highlight>
                <a:latin typeface="Century Gothic"/>
                <a:cs typeface="Arial"/>
              </a:rPr>
              <a:t>skiftende</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fireårige</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valgte</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censorledelser</a:t>
            </a:r>
            <a:r>
              <a:rPr lang="en-US" sz="1600" dirty="0">
                <a:solidFill>
                  <a:srgbClr val="000000"/>
                </a:solidFill>
                <a:highlight>
                  <a:srgbClr val="FFFFFF"/>
                </a:highlight>
                <a:latin typeface="Century Gothic"/>
                <a:cs typeface="Arial"/>
              </a:rPr>
              <a:t> for Civil- </a:t>
            </a:r>
            <a:r>
              <a:rPr lang="en-US" sz="1600" dirty="0" err="1">
                <a:solidFill>
                  <a:srgbClr val="000000"/>
                </a:solidFill>
                <a:highlight>
                  <a:srgbClr val="FFFFFF"/>
                </a:highlight>
                <a:latin typeface="Century Gothic"/>
                <a:cs typeface="Arial"/>
              </a:rPr>
              <a:t>og</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Diplomingeniøruddannelsernes</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Censorkorps</a:t>
            </a:r>
            <a:r>
              <a:rPr lang="en-US" sz="1600" dirty="0">
                <a:solidFill>
                  <a:srgbClr val="000000"/>
                </a:solidFill>
                <a:highlight>
                  <a:srgbClr val="FFFFFF"/>
                </a:highlight>
                <a:latin typeface="Century Gothic"/>
                <a:cs typeface="Arial"/>
              </a:rPr>
              <a:t>.</a:t>
            </a:r>
          </a:p>
          <a:p>
            <a:endParaRPr lang="en-US" sz="1600" dirty="0">
              <a:solidFill>
                <a:srgbClr val="000000"/>
              </a:solidFill>
              <a:highlight>
                <a:srgbClr val="FFFFFF"/>
              </a:highlight>
              <a:latin typeface="Century Gothic"/>
              <a:cs typeface="Arial"/>
            </a:endParaRPr>
          </a:p>
          <a:p>
            <a:r>
              <a:rPr lang="en-US" sz="1600" dirty="0" err="1">
                <a:solidFill>
                  <a:srgbClr val="000000"/>
                </a:solidFill>
                <a:highlight>
                  <a:srgbClr val="FFFFFF"/>
                </a:highlight>
                <a:latin typeface="Century Gothic"/>
                <a:cs typeface="Arial"/>
              </a:rPr>
              <a:t>Sekretariatet</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står</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til</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rådighed</a:t>
            </a:r>
            <a:r>
              <a:rPr lang="en-US" sz="1600" dirty="0">
                <a:solidFill>
                  <a:srgbClr val="000000"/>
                </a:solidFill>
                <a:highlight>
                  <a:srgbClr val="FFFFFF"/>
                </a:highlight>
                <a:latin typeface="Century Gothic"/>
                <a:cs typeface="Arial"/>
              </a:rPr>
              <a:t> for </a:t>
            </a:r>
            <a:r>
              <a:rPr lang="en-US" sz="1600" dirty="0" err="1">
                <a:solidFill>
                  <a:srgbClr val="000000"/>
                </a:solidFill>
                <a:highlight>
                  <a:srgbClr val="FFFFFF"/>
                </a:highlight>
                <a:latin typeface="Century Gothic"/>
                <a:cs typeface="Arial"/>
              </a:rPr>
              <a:t>henvendelser</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fra</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censorerne</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censorledelserne</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institutionerne</a:t>
            </a:r>
            <a:r>
              <a:rPr lang="en-US" sz="1600" dirty="0">
                <a:solidFill>
                  <a:srgbClr val="000000"/>
                </a:solidFill>
                <a:highlight>
                  <a:srgbClr val="FFFFFF"/>
                </a:highlight>
                <a:latin typeface="Century Gothic"/>
                <a:cs typeface="Arial"/>
              </a:rPr>
              <a:t>, IUS </a:t>
            </a:r>
            <a:r>
              <a:rPr lang="en-US" sz="1600" dirty="0" err="1">
                <a:solidFill>
                  <a:srgbClr val="000000"/>
                </a:solidFill>
                <a:highlight>
                  <a:srgbClr val="FFFFFF"/>
                </a:highlight>
                <a:latin typeface="Century Gothic"/>
                <a:cs typeface="Arial"/>
              </a:rPr>
              <a:t>og</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Uddannelses</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og</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Forskningsstyrelsen</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m.v</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på</a:t>
            </a:r>
            <a:r>
              <a:rPr lang="en-US" sz="1600" dirty="0">
                <a:solidFill>
                  <a:srgbClr val="000000"/>
                </a:solidFill>
                <a:highlight>
                  <a:srgbClr val="FFFFFF"/>
                </a:highlight>
                <a:latin typeface="Century Gothic"/>
                <a:cs typeface="Arial"/>
              </a:rPr>
              <a:t> </a:t>
            </a:r>
            <a:r>
              <a:rPr lang="en-US" sz="1600" dirty="0">
                <a:solidFill>
                  <a:srgbClr val="000000"/>
                </a:solidFill>
                <a:highlight>
                  <a:srgbClr val="FFFFFF"/>
                </a:highlight>
                <a:latin typeface="Century Gothic"/>
                <a:cs typeface="Arial"/>
                <a:hlinkClick r:id="rId2"/>
              </a:rPr>
              <a:t>censornet@adm.dtu.dk</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og</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telefon</a:t>
            </a:r>
            <a:r>
              <a:rPr lang="en-US" sz="1600" dirty="0">
                <a:solidFill>
                  <a:srgbClr val="000000"/>
                </a:solidFill>
                <a:highlight>
                  <a:srgbClr val="FFFFFF"/>
                </a:highlight>
                <a:latin typeface="Century Gothic"/>
                <a:cs typeface="Arial"/>
              </a:rPr>
              <a:t>. </a:t>
            </a:r>
            <a:r>
              <a:rPr lang="en-US" sz="1600" dirty="0" err="1">
                <a:solidFill>
                  <a:srgbClr val="000000"/>
                </a:solidFill>
                <a:highlight>
                  <a:srgbClr val="FFFFFF"/>
                </a:highlight>
                <a:latin typeface="Century Gothic"/>
                <a:cs typeface="Arial"/>
              </a:rPr>
              <a:t>Kontaktoplysninger</a:t>
            </a:r>
            <a:r>
              <a:rPr lang="en-US" sz="1600" dirty="0">
                <a:solidFill>
                  <a:srgbClr val="000000"/>
                </a:solidFill>
                <a:highlight>
                  <a:srgbClr val="FFFFFF"/>
                </a:highlight>
                <a:latin typeface="Century Gothic"/>
                <a:cs typeface="Arial"/>
              </a:rPr>
              <a:t> finds </a:t>
            </a:r>
            <a:r>
              <a:rPr lang="en-US" sz="1600" dirty="0" err="1">
                <a:solidFill>
                  <a:srgbClr val="000000"/>
                </a:solidFill>
                <a:highlight>
                  <a:srgbClr val="FFFFFF"/>
                </a:highlight>
                <a:latin typeface="Century Gothic"/>
                <a:cs typeface="Arial"/>
              </a:rPr>
              <a:t>på</a:t>
            </a:r>
            <a:r>
              <a:rPr lang="en-US" sz="1600" dirty="0">
                <a:solidFill>
                  <a:srgbClr val="000000"/>
                </a:solidFill>
                <a:highlight>
                  <a:srgbClr val="FFFFFF"/>
                </a:highlight>
                <a:latin typeface="Century Gothic"/>
                <a:cs typeface="Arial"/>
              </a:rPr>
              <a:t> CensorNet.dk</a:t>
            </a:r>
          </a:p>
          <a:p>
            <a:endParaRPr lang="en-US" sz="1600" dirty="0">
              <a:solidFill>
                <a:srgbClr val="000000"/>
              </a:solidFill>
              <a:highlight>
                <a:srgbClr val="FFFFFF"/>
              </a:highlight>
              <a:latin typeface="Century Gothic"/>
              <a:cs typeface="Arial"/>
            </a:endParaRPr>
          </a:p>
        </p:txBody>
      </p:sp>
      <p:sp>
        <p:nvSpPr>
          <p:cNvPr id="4" name="Content Placeholder 3">
            <a:extLst>
              <a:ext uri="{FF2B5EF4-FFF2-40B4-BE49-F238E27FC236}">
                <a16:creationId xmlns:a16="http://schemas.microsoft.com/office/drawing/2014/main" id="{8C43898E-E3A2-006E-147C-F863171E4DA3}"/>
              </a:ext>
            </a:extLst>
          </p:cNvPr>
          <p:cNvSpPr>
            <a:spLocks noGrp="1"/>
          </p:cNvSpPr>
          <p:nvPr>
            <p:ph sz="half" idx="2"/>
          </p:nvPr>
        </p:nvSpPr>
        <p:spPr/>
        <p:txBody>
          <a:bodyPr vert="horz" lIns="91440" tIns="45720" rIns="91440" bIns="45720" rtlCol="0" anchor="t">
            <a:normAutofit fontScale="92500"/>
          </a:bodyPr>
          <a:lstStyle/>
          <a:p>
            <a:r>
              <a:rPr lang="en-US" dirty="0" err="1"/>
              <a:t>Bindeled</a:t>
            </a:r>
            <a:r>
              <a:rPr lang="en-US" dirty="0"/>
              <a:t> </a:t>
            </a:r>
            <a:r>
              <a:rPr lang="en-US" dirty="0" err="1"/>
              <a:t>og</a:t>
            </a:r>
            <a:r>
              <a:rPr lang="en-US" dirty="0"/>
              <a:t> </a:t>
            </a:r>
            <a:r>
              <a:rPr lang="en-US" dirty="0" err="1"/>
              <a:t>kontaktpunkt</a:t>
            </a:r>
            <a:endParaRPr lang="en-US" dirty="0"/>
          </a:p>
          <a:p>
            <a:r>
              <a:rPr lang="en-US" dirty="0" err="1"/>
              <a:t>Sikrer</a:t>
            </a:r>
            <a:r>
              <a:rPr lang="en-US" dirty="0"/>
              <a:t> </a:t>
            </a:r>
            <a:r>
              <a:rPr lang="en-US" dirty="0" err="1"/>
              <a:t>kontinuitet</a:t>
            </a:r>
            <a:endParaRPr lang="en-US" dirty="0"/>
          </a:p>
          <a:p>
            <a:r>
              <a:rPr lang="en-US" dirty="0" err="1"/>
              <a:t>Vejleder</a:t>
            </a:r>
            <a:r>
              <a:rPr lang="en-US" dirty="0"/>
              <a:t> om </a:t>
            </a:r>
            <a:r>
              <a:rPr lang="en-US" dirty="0" err="1"/>
              <a:t>lovgivning</a:t>
            </a:r>
            <a:r>
              <a:rPr lang="en-US" dirty="0"/>
              <a:t>, </a:t>
            </a:r>
            <a:r>
              <a:rPr lang="en-US" dirty="0" err="1"/>
              <a:t>regler</a:t>
            </a:r>
            <a:r>
              <a:rPr lang="en-US" dirty="0"/>
              <a:t> </a:t>
            </a:r>
            <a:r>
              <a:rPr lang="en-US" dirty="0" err="1"/>
              <a:t>og</a:t>
            </a:r>
            <a:r>
              <a:rPr lang="en-US" dirty="0"/>
              <a:t> diverse </a:t>
            </a:r>
            <a:r>
              <a:rPr lang="en-US" dirty="0" err="1"/>
              <a:t>praktiske</a:t>
            </a:r>
            <a:r>
              <a:rPr lang="en-US" dirty="0"/>
              <a:t> </a:t>
            </a:r>
            <a:r>
              <a:rPr lang="en-US" dirty="0" err="1"/>
              <a:t>spørgsmål</a:t>
            </a:r>
            <a:endParaRPr lang="en-US" dirty="0"/>
          </a:p>
          <a:p>
            <a:r>
              <a:rPr lang="en-US" dirty="0" err="1"/>
              <a:t>Deltager</a:t>
            </a:r>
            <a:r>
              <a:rPr lang="en-US" dirty="0"/>
              <a:t> </a:t>
            </a:r>
            <a:r>
              <a:rPr lang="en-US" dirty="0" err="1"/>
              <a:t>i</a:t>
            </a:r>
            <a:r>
              <a:rPr lang="en-US" dirty="0"/>
              <a:t> </a:t>
            </a:r>
            <a:r>
              <a:rPr lang="en-US" dirty="0" err="1"/>
              <a:t>arbejdet</a:t>
            </a:r>
            <a:r>
              <a:rPr lang="en-US" dirty="0"/>
              <a:t> </a:t>
            </a:r>
            <a:r>
              <a:rPr lang="en-US" dirty="0" err="1"/>
              <a:t>omkring</a:t>
            </a:r>
            <a:r>
              <a:rPr lang="en-US" dirty="0"/>
              <a:t> </a:t>
            </a:r>
            <a:r>
              <a:rPr lang="en-US" dirty="0" err="1"/>
              <a:t>nyt</a:t>
            </a:r>
            <a:r>
              <a:rPr lang="en-US" dirty="0"/>
              <a:t> IT-system</a:t>
            </a:r>
          </a:p>
          <a:p>
            <a:r>
              <a:rPr lang="en-US" dirty="0"/>
              <a:t>Yder </a:t>
            </a:r>
            <a:r>
              <a:rPr lang="en-US" dirty="0" err="1"/>
              <a:t>praktisk</a:t>
            </a:r>
            <a:r>
              <a:rPr lang="en-US" dirty="0"/>
              <a:t> </a:t>
            </a:r>
            <a:r>
              <a:rPr lang="en-US" dirty="0" err="1"/>
              <a:t>bistand</a:t>
            </a:r>
            <a:r>
              <a:rPr lang="en-US" dirty="0"/>
              <a:t> I </a:t>
            </a:r>
            <a:r>
              <a:rPr lang="en-US" dirty="0" err="1"/>
              <a:t>forbindelse</a:t>
            </a:r>
            <a:r>
              <a:rPr lang="en-US" dirty="0"/>
              <a:t> med </a:t>
            </a:r>
            <a:r>
              <a:rPr lang="en-US" dirty="0" err="1"/>
              <a:t>mødeafholdelse</a:t>
            </a:r>
            <a:r>
              <a:rPr lang="en-US" dirty="0"/>
              <a:t> (</a:t>
            </a:r>
            <a:r>
              <a:rPr lang="en-US" dirty="0" err="1"/>
              <a:t>dagsorden</a:t>
            </a:r>
            <a:r>
              <a:rPr lang="en-US" dirty="0"/>
              <a:t>, </a:t>
            </a:r>
            <a:r>
              <a:rPr lang="en-US" dirty="0" err="1"/>
              <a:t>referat</a:t>
            </a:r>
            <a:r>
              <a:rPr lang="en-US" dirty="0"/>
              <a:t> mv.)</a:t>
            </a:r>
          </a:p>
          <a:p>
            <a:r>
              <a:rPr lang="en-US" dirty="0" err="1"/>
              <a:t>Bistår</a:t>
            </a:r>
            <a:r>
              <a:rPr lang="en-US" dirty="0"/>
              <a:t> formelt </a:t>
            </a:r>
            <a:r>
              <a:rPr lang="en-US" dirty="0" err="1"/>
              <a:t>også</a:t>
            </a:r>
            <a:r>
              <a:rPr lang="en-US" dirty="0"/>
              <a:t> med at </a:t>
            </a:r>
            <a:r>
              <a:rPr lang="en-US" dirty="0" err="1"/>
              <a:t>fordele</a:t>
            </a:r>
            <a:r>
              <a:rPr lang="en-US" dirty="0"/>
              <a:t> </a:t>
            </a:r>
            <a:r>
              <a:rPr lang="en-US" dirty="0" err="1"/>
              <a:t>censorer</a:t>
            </a:r>
            <a:r>
              <a:rPr lang="en-US" dirty="0"/>
              <a:t>.</a:t>
            </a:r>
          </a:p>
          <a:p>
            <a:endParaRPr lang="en-US" dirty="0"/>
          </a:p>
          <a:p>
            <a:endParaRPr lang="en-US" dirty="0"/>
          </a:p>
        </p:txBody>
      </p:sp>
    </p:spTree>
    <p:extLst>
      <p:ext uri="{BB962C8B-B14F-4D97-AF65-F5344CB8AC3E}">
        <p14:creationId xmlns:p14="http://schemas.microsoft.com/office/powerpoint/2010/main" val="4173975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41490B0-EB90-F605-F9AA-54419FF1D1D0}"/>
              </a:ext>
            </a:extLst>
          </p:cNvPr>
          <p:cNvGraphicFramePr>
            <a:graphicFrameLocks/>
          </p:cNvGraphicFramePr>
          <p:nvPr>
            <p:custDataLst>
              <p:tags r:id="rId1"/>
            </p:custDataLst>
            <p:extLst>
              <p:ext uri="{D42A27DB-BD31-4B8C-83A1-F6EECF244321}">
                <p14:modId xmlns:p14="http://schemas.microsoft.com/office/powerpoint/2010/main" val="41834926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F41490B0-EB90-F605-F9AA-54419FF1D1D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A3D3169-300A-A030-B33C-FF6AABE94C5C}"/>
              </a:ext>
            </a:extLst>
          </p:cNvPr>
          <p:cNvSpPr>
            <a:spLocks noGrp="1"/>
          </p:cNvSpPr>
          <p:nvPr>
            <p:ph type="title"/>
          </p:nvPr>
        </p:nvSpPr>
        <p:spPr/>
        <p:txBody>
          <a:bodyPr vert="horz"/>
          <a:lstStyle/>
          <a:p>
            <a:r>
              <a:rPr lang="en-US" dirty="0" err="1"/>
              <a:t>Hvad</a:t>
            </a:r>
            <a:r>
              <a:rPr lang="en-US" dirty="0"/>
              <a:t> </a:t>
            </a:r>
            <a:r>
              <a:rPr lang="en-US" dirty="0" err="1"/>
              <a:t>sker</a:t>
            </a:r>
            <a:r>
              <a:rPr lang="en-US" dirty="0"/>
              <a:t> der nu?</a:t>
            </a:r>
          </a:p>
        </p:txBody>
      </p:sp>
      <p:sp>
        <p:nvSpPr>
          <p:cNvPr id="3" name="Content Placeholder 2">
            <a:extLst>
              <a:ext uri="{FF2B5EF4-FFF2-40B4-BE49-F238E27FC236}">
                <a16:creationId xmlns:a16="http://schemas.microsoft.com/office/drawing/2014/main" id="{16063EF6-DB23-9A1E-5B83-ECE316487819}"/>
              </a:ext>
            </a:extLst>
          </p:cNvPr>
          <p:cNvSpPr>
            <a:spLocks noGrp="1"/>
          </p:cNvSpPr>
          <p:nvPr>
            <p:ph idx="1"/>
          </p:nvPr>
        </p:nvSpPr>
        <p:spPr>
          <a:xfrm>
            <a:off x="505326" y="2603500"/>
            <a:ext cx="11157285" cy="3416300"/>
          </a:xfrm>
        </p:spPr>
        <p:txBody>
          <a:bodyPr vert="horz" lIns="91440" tIns="45720" rIns="91440" bIns="45720" rtlCol="0" anchor="t">
            <a:normAutofit lnSpcReduction="10000"/>
          </a:bodyPr>
          <a:lstStyle/>
          <a:p>
            <a:r>
              <a:rPr lang="en-US" dirty="0"/>
              <a:t>Sige ja </a:t>
            </a:r>
            <a:r>
              <a:rPr lang="en-US" dirty="0" err="1"/>
              <a:t>til</a:t>
            </a:r>
            <a:r>
              <a:rPr lang="en-US" dirty="0"/>
              <a:t> </a:t>
            </a:r>
            <a:r>
              <a:rPr lang="en-US" dirty="0" err="1"/>
              <a:t>censoropgaver</a:t>
            </a:r>
            <a:r>
              <a:rPr lang="en-US" dirty="0"/>
              <a:t>; men husk </a:t>
            </a:r>
            <a:r>
              <a:rPr lang="en-US" dirty="0" err="1"/>
              <a:t>på</a:t>
            </a:r>
            <a:r>
              <a:rPr lang="en-US" dirty="0"/>
              <a:t> 125 timers </a:t>
            </a:r>
            <a:r>
              <a:rPr lang="en-US" dirty="0" err="1"/>
              <a:t>reglen</a:t>
            </a:r>
            <a:r>
              <a:rPr lang="en-US" dirty="0"/>
              <a:t> per semester (</a:t>
            </a:r>
            <a:r>
              <a:rPr lang="en-US" dirty="0" err="1"/>
              <a:t>på</a:t>
            </a:r>
            <a:r>
              <a:rPr lang="en-US" dirty="0"/>
              <a:t> </a:t>
            </a:r>
            <a:r>
              <a:rPr lang="en-US" dirty="0" err="1"/>
              <a:t>tværs</a:t>
            </a:r>
            <a:r>
              <a:rPr lang="en-US" dirty="0"/>
              <a:t> </a:t>
            </a:r>
            <a:r>
              <a:rPr lang="en-US" dirty="0" err="1"/>
              <a:t>af</a:t>
            </a:r>
            <a:r>
              <a:rPr lang="en-US" dirty="0"/>
              <a:t> alle </a:t>
            </a:r>
            <a:r>
              <a:rPr lang="en-US" dirty="0" err="1"/>
              <a:t>censoropgaver</a:t>
            </a:r>
            <a:r>
              <a:rPr lang="en-US" dirty="0"/>
              <a:t>)</a:t>
            </a:r>
          </a:p>
          <a:p>
            <a:pPr lvl="1"/>
            <a:r>
              <a:rPr lang="en-US" dirty="0" err="1"/>
              <a:t>Opgaver</a:t>
            </a:r>
            <a:r>
              <a:rPr lang="en-US" dirty="0"/>
              <a:t> </a:t>
            </a:r>
            <a:r>
              <a:rPr lang="en-US" dirty="0" err="1"/>
              <a:t>på</a:t>
            </a:r>
            <a:r>
              <a:rPr lang="en-US" dirty="0"/>
              <a:t> </a:t>
            </a:r>
            <a:r>
              <a:rPr lang="en-US" dirty="0" err="1"/>
              <a:t>forskellige</a:t>
            </a:r>
            <a:r>
              <a:rPr lang="en-US" dirty="0"/>
              <a:t> </a:t>
            </a:r>
            <a:r>
              <a:rPr lang="en-US" dirty="0" err="1"/>
              <a:t>institutioner</a:t>
            </a:r>
            <a:endParaRPr lang="en-US" dirty="0"/>
          </a:p>
          <a:p>
            <a:pPr lvl="1"/>
            <a:r>
              <a:rPr lang="en-US" dirty="0" err="1"/>
              <a:t>Forskellige</a:t>
            </a:r>
            <a:r>
              <a:rPr lang="en-US" dirty="0"/>
              <a:t> </a:t>
            </a:r>
            <a:r>
              <a:rPr lang="en-US" dirty="0" err="1"/>
              <a:t>opgaver</a:t>
            </a:r>
            <a:r>
              <a:rPr lang="en-US" dirty="0"/>
              <a:t> </a:t>
            </a:r>
          </a:p>
          <a:p>
            <a:pPr lvl="1"/>
            <a:r>
              <a:rPr lang="en-US" dirty="0" err="1"/>
              <a:t>Inhabilitet</a:t>
            </a:r>
            <a:r>
              <a:rPr lang="en-US" dirty="0"/>
              <a:t> </a:t>
            </a:r>
          </a:p>
          <a:p>
            <a:pPr lvl="1"/>
            <a:r>
              <a:rPr lang="en-US" dirty="0" err="1"/>
              <a:t>Faglighed</a:t>
            </a:r>
            <a:endParaRPr lang="en-US" dirty="0"/>
          </a:p>
          <a:p>
            <a:r>
              <a:rPr lang="en-US" dirty="0"/>
              <a:t>Man </a:t>
            </a:r>
            <a:r>
              <a:rPr lang="en-US" dirty="0" err="1"/>
              <a:t>må</a:t>
            </a:r>
            <a:r>
              <a:rPr lang="en-US" dirty="0"/>
              <a:t> gerne </a:t>
            </a:r>
            <a:r>
              <a:rPr lang="en-US" dirty="0" err="1"/>
              <a:t>sige</a:t>
            </a:r>
            <a:r>
              <a:rPr lang="en-US" dirty="0"/>
              <a:t> </a:t>
            </a:r>
            <a:r>
              <a:rPr lang="en-US" dirty="0" err="1"/>
              <a:t>nej</a:t>
            </a:r>
            <a:endParaRPr lang="en-US" dirty="0"/>
          </a:p>
          <a:p>
            <a:r>
              <a:rPr lang="en-US" dirty="0"/>
              <a:t>Man </a:t>
            </a:r>
            <a:r>
              <a:rPr lang="en-US" dirty="0" err="1"/>
              <a:t>skal</a:t>
            </a:r>
            <a:r>
              <a:rPr lang="en-US" dirty="0"/>
              <a:t> </a:t>
            </a:r>
            <a:r>
              <a:rPr lang="en-US" dirty="0" err="1"/>
              <a:t>tilbydes</a:t>
            </a:r>
            <a:r>
              <a:rPr lang="en-US" dirty="0"/>
              <a:t> </a:t>
            </a:r>
            <a:r>
              <a:rPr lang="en-US" dirty="0" err="1"/>
              <a:t>opgaver</a:t>
            </a:r>
            <a:r>
              <a:rPr lang="en-US" dirty="0"/>
              <a:t> minimum 2 </a:t>
            </a:r>
            <a:r>
              <a:rPr lang="en-US" dirty="0" err="1"/>
              <a:t>gange</a:t>
            </a:r>
            <a:r>
              <a:rPr lang="en-US" dirty="0"/>
              <a:t> </a:t>
            </a:r>
            <a:r>
              <a:rPr lang="en-US" dirty="0" err="1"/>
              <a:t>i</a:t>
            </a:r>
            <a:r>
              <a:rPr lang="en-US" dirty="0"/>
              <a:t> </a:t>
            </a:r>
            <a:r>
              <a:rPr lang="en-US" dirty="0" err="1"/>
              <a:t>perioden</a:t>
            </a:r>
            <a:r>
              <a:rPr lang="en-US" dirty="0"/>
              <a:t> </a:t>
            </a:r>
            <a:r>
              <a:rPr lang="en-US" dirty="0" err="1"/>
              <a:t>samt</a:t>
            </a:r>
            <a:r>
              <a:rPr lang="en-US" dirty="0"/>
              <a:t> </a:t>
            </a:r>
            <a:r>
              <a:rPr lang="en-US" dirty="0" err="1"/>
              <a:t>udfylde</a:t>
            </a:r>
            <a:r>
              <a:rPr lang="en-US" dirty="0"/>
              <a:t> </a:t>
            </a:r>
            <a:r>
              <a:rPr lang="en-US" dirty="0" err="1"/>
              <a:t>tilbagemeldingsskemaer</a:t>
            </a:r>
            <a:r>
              <a:rPr lang="en-US" dirty="0"/>
              <a:t> </a:t>
            </a:r>
            <a:r>
              <a:rPr lang="en-US" dirty="0" err="1"/>
              <a:t>ellers</a:t>
            </a:r>
            <a:r>
              <a:rPr lang="en-US" dirty="0"/>
              <a:t> </a:t>
            </a:r>
            <a:r>
              <a:rPr lang="en-US" dirty="0" err="1"/>
              <a:t>kan</a:t>
            </a:r>
            <a:r>
              <a:rPr lang="en-US" dirty="0"/>
              <a:t> det </a:t>
            </a:r>
            <a:r>
              <a:rPr lang="en-US" dirty="0" err="1"/>
              <a:t>være</a:t>
            </a:r>
            <a:r>
              <a:rPr lang="en-US" dirty="0"/>
              <a:t> </a:t>
            </a:r>
            <a:r>
              <a:rPr lang="en-US" dirty="0" err="1"/>
              <a:t>svært</a:t>
            </a:r>
            <a:r>
              <a:rPr lang="en-US" dirty="0"/>
              <a:t> at </a:t>
            </a:r>
            <a:r>
              <a:rPr lang="en-US" dirty="0" err="1"/>
              <a:t>blive</a:t>
            </a:r>
            <a:r>
              <a:rPr lang="en-US" dirty="0"/>
              <a:t> </a:t>
            </a:r>
            <a:r>
              <a:rPr lang="en-US" dirty="0" err="1"/>
              <a:t>genbeskikket</a:t>
            </a:r>
            <a:endParaRPr lang="en-US" dirty="0"/>
          </a:p>
          <a:p>
            <a:r>
              <a:rPr lang="en-US" dirty="0" err="1"/>
              <a:t>Kontakt</a:t>
            </a:r>
            <a:r>
              <a:rPr lang="en-US" dirty="0"/>
              <a:t> </a:t>
            </a:r>
            <a:r>
              <a:rPr lang="en-US" dirty="0" err="1"/>
              <a:t>os</a:t>
            </a:r>
            <a:r>
              <a:rPr lang="en-US" dirty="0"/>
              <a:t> </a:t>
            </a:r>
            <a:r>
              <a:rPr lang="en-US" dirty="0" err="1"/>
              <a:t>altid</a:t>
            </a:r>
            <a:r>
              <a:rPr lang="en-US" dirty="0"/>
              <a:t> </a:t>
            </a:r>
            <a:r>
              <a:rPr lang="en-US" dirty="0" err="1"/>
              <a:t>hvis</a:t>
            </a:r>
            <a:r>
              <a:rPr lang="en-US" dirty="0"/>
              <a:t> I er I </a:t>
            </a:r>
            <a:r>
              <a:rPr lang="en-US" dirty="0" err="1"/>
              <a:t>tvivl</a:t>
            </a:r>
            <a:r>
              <a:rPr lang="en-US" dirty="0"/>
              <a:t> – vi er her for </a:t>
            </a:r>
            <a:r>
              <a:rPr lang="en-US" dirty="0" err="1"/>
              <a:t>jer</a:t>
            </a:r>
            <a:r>
              <a:rPr lang="en-US" dirty="0"/>
              <a:t>!</a:t>
            </a:r>
          </a:p>
          <a:p>
            <a:endParaRPr lang="en-US" dirty="0"/>
          </a:p>
        </p:txBody>
      </p:sp>
    </p:spTree>
    <p:extLst>
      <p:ext uri="{BB962C8B-B14F-4D97-AF65-F5344CB8AC3E}">
        <p14:creationId xmlns:p14="http://schemas.microsoft.com/office/powerpoint/2010/main" val="2570032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3C2056B-E565-5D60-6587-45D83E6A9426}"/>
              </a:ext>
            </a:extLst>
          </p:cNvPr>
          <p:cNvGraphicFramePr>
            <a:graphicFrameLocks/>
          </p:cNvGraphicFramePr>
          <p:nvPr>
            <p:custDataLst>
              <p:tags r:id="rId1"/>
            </p:custDataLst>
            <p:extLst>
              <p:ext uri="{D42A27DB-BD31-4B8C-83A1-F6EECF244321}">
                <p14:modId xmlns:p14="http://schemas.microsoft.com/office/powerpoint/2010/main" val="39452740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F3C2056B-E565-5D60-6587-45D83E6A942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7F8F6A0-0E3D-79BD-E0AA-429171BD6799}"/>
              </a:ext>
            </a:extLst>
          </p:cNvPr>
          <p:cNvSpPr>
            <a:spLocks noGrp="1"/>
          </p:cNvSpPr>
          <p:nvPr>
            <p:ph type="title"/>
          </p:nvPr>
        </p:nvSpPr>
        <p:spPr>
          <a:xfrm>
            <a:off x="1188069" y="381935"/>
            <a:ext cx="4008583" cy="5974414"/>
          </a:xfrm>
        </p:spPr>
        <p:txBody>
          <a:bodyPr vert="horz" lIns="91440" tIns="45720" rIns="91440" bIns="45720" rtlCol="0" anchor="ctr">
            <a:normAutofit/>
          </a:bodyPr>
          <a:lstStyle/>
          <a:p>
            <a:r>
              <a:rPr lang="en-US" sz="6600" kern="1200">
                <a:solidFill>
                  <a:srgbClr val="FFFFFF"/>
                </a:solidFill>
                <a:latin typeface="+mj-lt"/>
                <a:ea typeface="+mj-ea"/>
                <a:cs typeface="+mj-cs"/>
              </a:rPr>
              <a:t>Agenda</a:t>
            </a:r>
          </a:p>
        </p:txBody>
      </p:sp>
      <p:sp>
        <p:nvSpPr>
          <p:cNvPr id="3" name="Content Placeholder 2">
            <a:extLst>
              <a:ext uri="{FF2B5EF4-FFF2-40B4-BE49-F238E27FC236}">
                <a16:creationId xmlns:a16="http://schemas.microsoft.com/office/drawing/2014/main" id="{FC16B1A7-2F2A-E6E2-1B5E-EC02D6B1B300}"/>
              </a:ext>
            </a:extLst>
          </p:cNvPr>
          <p:cNvSpPr>
            <a:spLocks noGrp="1"/>
          </p:cNvSpPr>
          <p:nvPr>
            <p:ph idx="1"/>
          </p:nvPr>
        </p:nvSpPr>
        <p:spPr>
          <a:xfrm>
            <a:off x="5298344" y="518400"/>
            <a:ext cx="4771607" cy="5837949"/>
          </a:xfrm>
        </p:spPr>
        <p:txBody>
          <a:bodyPr vert="horz" lIns="91440" tIns="45720" rIns="91440" bIns="45720" rtlCol="0" anchor="ctr">
            <a:normAutofit lnSpcReduction="10000"/>
          </a:bodyPr>
          <a:lstStyle/>
          <a:p>
            <a:pPr marL="285750"/>
            <a:r>
              <a:rPr lang="da-DK" sz="1900" noProof="0" dirty="0">
                <a:solidFill>
                  <a:schemeClr val="tx2">
                    <a:alpha val="80000"/>
                  </a:schemeClr>
                </a:solidFill>
              </a:rPr>
              <a:t>Velkomst</a:t>
            </a:r>
          </a:p>
          <a:p>
            <a:pPr marL="285750"/>
            <a:r>
              <a:rPr lang="da-DK" sz="1900" noProof="0" dirty="0">
                <a:solidFill>
                  <a:schemeClr val="tx2">
                    <a:alpha val="80000"/>
                  </a:schemeClr>
                </a:solidFill>
              </a:rPr>
              <a:t>Introduktion til censorledelsen</a:t>
            </a:r>
          </a:p>
          <a:p>
            <a:pPr marL="285750"/>
            <a:r>
              <a:rPr lang="da-DK" sz="1900" dirty="0">
                <a:solidFill>
                  <a:schemeClr val="tx2">
                    <a:alpha val="80000"/>
                  </a:schemeClr>
                </a:solidFill>
              </a:rPr>
              <a:t>Censorledelsens rolle og ansvar</a:t>
            </a:r>
          </a:p>
          <a:p>
            <a:pPr marL="285750"/>
            <a:r>
              <a:rPr lang="da-DK" sz="1900" dirty="0">
                <a:solidFill>
                  <a:schemeClr val="tx2">
                    <a:alpha val="80000"/>
                  </a:schemeClr>
                </a:solidFill>
              </a:rPr>
              <a:t>Status 2022-2026 </a:t>
            </a:r>
          </a:p>
          <a:p>
            <a:pPr marL="285750"/>
            <a:r>
              <a:rPr lang="da-DK" sz="1900" dirty="0">
                <a:solidFill>
                  <a:schemeClr val="tx2">
                    <a:alpha val="80000"/>
                  </a:schemeClr>
                </a:solidFill>
              </a:rPr>
              <a:t>Censorkorpset 2026-2030</a:t>
            </a:r>
          </a:p>
          <a:p>
            <a:pPr marL="0" indent="0">
              <a:buNone/>
            </a:pPr>
            <a:r>
              <a:rPr lang="da-DK" sz="1900" dirty="0">
                <a:solidFill>
                  <a:schemeClr val="tx2">
                    <a:alpha val="80000"/>
                  </a:schemeClr>
                </a:solidFill>
              </a:rPr>
              <a:t>_________________________________</a:t>
            </a:r>
          </a:p>
          <a:p>
            <a:pPr marL="285750"/>
            <a:r>
              <a:rPr lang="da-DK" sz="1900" noProof="0" dirty="0">
                <a:solidFill>
                  <a:schemeClr val="tx2">
                    <a:alpha val="80000"/>
                  </a:schemeClr>
                </a:solidFill>
              </a:rPr>
              <a:t>Intro til nye censorer</a:t>
            </a:r>
          </a:p>
          <a:p>
            <a:pPr marL="685800" lvl="1"/>
            <a:r>
              <a:rPr lang="da-DK" sz="1700" noProof="0" dirty="0">
                <a:solidFill>
                  <a:schemeClr val="tx2">
                    <a:alpha val="80000"/>
                  </a:schemeClr>
                </a:solidFill>
              </a:rPr>
              <a:t>Beskikkelsesproces </a:t>
            </a:r>
          </a:p>
          <a:p>
            <a:pPr marL="685800" lvl="1"/>
            <a:r>
              <a:rPr lang="da-DK" sz="1700" noProof="0" dirty="0">
                <a:solidFill>
                  <a:schemeClr val="tx2">
                    <a:alpha val="80000"/>
                  </a:schemeClr>
                </a:solidFill>
              </a:rPr>
              <a:t>Censors rolle og ansvar</a:t>
            </a:r>
          </a:p>
          <a:p>
            <a:pPr marL="685800" lvl="1"/>
            <a:r>
              <a:rPr lang="da-DK" sz="1700" noProof="0" dirty="0">
                <a:solidFill>
                  <a:schemeClr val="tx2">
                    <a:alpha val="80000"/>
                  </a:schemeClr>
                </a:solidFill>
              </a:rPr>
              <a:t>Den første censoropgave</a:t>
            </a:r>
          </a:p>
          <a:p>
            <a:pPr marL="941832" lvl="2"/>
            <a:r>
              <a:rPr lang="da-DK" sz="1300" noProof="0" dirty="0">
                <a:solidFill>
                  <a:schemeClr val="tx2">
                    <a:alpha val="80000"/>
                  </a:schemeClr>
                </a:solidFill>
              </a:rPr>
              <a:t>Det gode prøveforløb</a:t>
            </a:r>
          </a:p>
          <a:p>
            <a:pPr marL="941832" lvl="2"/>
            <a:r>
              <a:rPr lang="da-DK" sz="1300" noProof="0" dirty="0">
                <a:solidFill>
                  <a:schemeClr val="tx2">
                    <a:alpha val="80000"/>
                  </a:schemeClr>
                </a:solidFill>
              </a:rPr>
              <a:t>Når plan møder virkelighed</a:t>
            </a:r>
          </a:p>
          <a:p>
            <a:pPr marL="941832" lvl="2"/>
            <a:r>
              <a:rPr lang="da-DK" sz="1300" noProof="0" dirty="0">
                <a:solidFill>
                  <a:schemeClr val="tx2">
                    <a:alpha val="80000"/>
                  </a:schemeClr>
                </a:solidFill>
              </a:rPr>
              <a:t>Tilbagemeldingsskemaer</a:t>
            </a:r>
          </a:p>
          <a:p>
            <a:pPr marL="285750"/>
            <a:r>
              <a:rPr lang="da-DK" sz="1900" noProof="0" dirty="0">
                <a:solidFill>
                  <a:schemeClr val="tx2">
                    <a:alpha val="80000"/>
                  </a:schemeClr>
                </a:solidFill>
              </a:rPr>
              <a:t>Hvad sker der nu?</a:t>
            </a:r>
          </a:p>
          <a:p>
            <a:pPr marL="285750"/>
            <a:r>
              <a:rPr lang="da-DK" sz="1900" noProof="0" dirty="0">
                <a:solidFill>
                  <a:schemeClr val="tx2">
                    <a:alpha val="80000"/>
                  </a:schemeClr>
                </a:solidFill>
              </a:rPr>
              <a:t>Spørgetid</a:t>
            </a:r>
          </a:p>
          <a:p>
            <a:pPr marL="285750"/>
            <a:r>
              <a:rPr lang="da-DK" sz="1900" noProof="0" dirty="0">
                <a:solidFill>
                  <a:schemeClr val="tx2">
                    <a:alpha val="80000"/>
                  </a:schemeClr>
                </a:solidFill>
              </a:rPr>
              <a:t>Nyttige links</a:t>
            </a:r>
          </a:p>
        </p:txBody>
      </p:sp>
    </p:spTree>
    <p:extLst>
      <p:ext uri="{BB962C8B-B14F-4D97-AF65-F5344CB8AC3E}">
        <p14:creationId xmlns:p14="http://schemas.microsoft.com/office/powerpoint/2010/main" val="1658619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0A354E4-E5A1-3AD5-EB77-54FE20FC682E}"/>
              </a:ext>
            </a:extLst>
          </p:cNvPr>
          <p:cNvGraphicFramePr>
            <a:graphicFrameLocks/>
          </p:cNvGraphicFramePr>
          <p:nvPr>
            <p:custDataLst>
              <p:tags r:id="rId1"/>
            </p:custDataLst>
            <p:extLst>
              <p:ext uri="{D42A27DB-BD31-4B8C-83A1-F6EECF244321}">
                <p14:modId xmlns:p14="http://schemas.microsoft.com/office/powerpoint/2010/main" val="1306949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90A354E4-E5A1-3AD5-EB77-54FE20FC682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533D66B-56C5-2ADC-FF31-D48D59AEBB10}"/>
              </a:ext>
            </a:extLst>
          </p:cNvPr>
          <p:cNvSpPr>
            <a:spLocks noGrp="1"/>
          </p:cNvSpPr>
          <p:nvPr>
            <p:ph type="title"/>
          </p:nvPr>
        </p:nvSpPr>
        <p:spPr/>
        <p:txBody>
          <a:bodyPr vert="horz"/>
          <a:lstStyle/>
          <a:p>
            <a:r>
              <a:rPr lang="en-US" err="1"/>
              <a:t>Spørgsmål</a:t>
            </a:r>
            <a:r>
              <a:rPr lang="en-US"/>
              <a:t>?</a:t>
            </a:r>
          </a:p>
        </p:txBody>
      </p:sp>
      <p:sp>
        <p:nvSpPr>
          <p:cNvPr id="3" name="Text Placeholder 2">
            <a:extLst>
              <a:ext uri="{FF2B5EF4-FFF2-40B4-BE49-F238E27FC236}">
                <a16:creationId xmlns:a16="http://schemas.microsoft.com/office/drawing/2014/main" id="{7974564A-BB93-BE4F-74DD-9028DC8F4F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13791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EB58614-DDCA-3C79-01DB-032126D54FE1}"/>
              </a:ext>
            </a:extLst>
          </p:cNvPr>
          <p:cNvGraphicFramePr>
            <a:graphicFrameLocks/>
          </p:cNvGraphicFramePr>
          <p:nvPr>
            <p:custDataLst>
              <p:tags r:id="rId1"/>
            </p:custDataLst>
            <p:extLst>
              <p:ext uri="{D42A27DB-BD31-4B8C-83A1-F6EECF244321}">
                <p14:modId xmlns:p14="http://schemas.microsoft.com/office/powerpoint/2010/main" val="33553235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0EB58614-DDCA-3C79-01DB-032126D54F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357E47C-327A-6C68-DE8B-C40357D7DFFF}"/>
              </a:ext>
            </a:extLst>
          </p:cNvPr>
          <p:cNvSpPr>
            <a:spLocks noGrp="1"/>
          </p:cNvSpPr>
          <p:nvPr>
            <p:ph type="title"/>
          </p:nvPr>
        </p:nvSpPr>
        <p:spPr/>
        <p:txBody>
          <a:bodyPr vert="horz"/>
          <a:lstStyle/>
          <a:p>
            <a:r>
              <a:rPr lang="en-US" err="1"/>
              <a:t>Nyttige</a:t>
            </a:r>
            <a:r>
              <a:rPr lang="en-US"/>
              <a:t> links</a:t>
            </a:r>
          </a:p>
        </p:txBody>
      </p:sp>
      <p:sp>
        <p:nvSpPr>
          <p:cNvPr id="3" name="Content Placeholder 2">
            <a:extLst>
              <a:ext uri="{FF2B5EF4-FFF2-40B4-BE49-F238E27FC236}">
                <a16:creationId xmlns:a16="http://schemas.microsoft.com/office/drawing/2014/main" id="{7E0A49AF-8864-FD49-EF23-CDC1470DD1DF}"/>
              </a:ext>
            </a:extLst>
          </p:cNvPr>
          <p:cNvSpPr>
            <a:spLocks noGrp="1"/>
          </p:cNvSpPr>
          <p:nvPr>
            <p:ph idx="1"/>
          </p:nvPr>
        </p:nvSpPr>
        <p:spPr>
          <a:xfrm>
            <a:off x="484272" y="2549091"/>
            <a:ext cx="11146254" cy="3766185"/>
          </a:xfrm>
        </p:spPr>
        <p:txBody>
          <a:bodyPr>
            <a:normAutofit/>
          </a:bodyPr>
          <a:lstStyle/>
          <a:p>
            <a:pPr lvl="1">
              <a:buFont typeface="Arial" panose="020B0604020202020204" pitchFamily="34" charset="0"/>
              <a:buChar char="•"/>
            </a:pPr>
            <a:r>
              <a:rPr lang="en-US" sz="2000" dirty="0" err="1"/>
              <a:t>CensorNet</a:t>
            </a:r>
            <a:r>
              <a:rPr lang="en-US" sz="2000" dirty="0"/>
              <a:t> </a:t>
            </a:r>
            <a:r>
              <a:rPr lang="en-US" sz="2000" dirty="0">
                <a:hlinkClick r:id="rId5"/>
              </a:rPr>
              <a:t>https://www.info.censornet.dk/</a:t>
            </a:r>
            <a:r>
              <a:rPr lang="en-US" sz="2000" dirty="0"/>
              <a:t> </a:t>
            </a:r>
          </a:p>
          <a:p>
            <a:pPr marL="742950" lvl="1" indent="-285750">
              <a:buFont typeface="Arial" panose="020B0604020202020204" pitchFamily="34" charset="0"/>
              <a:buChar char="•"/>
            </a:pPr>
            <a:r>
              <a:rPr lang="en-US" sz="2000" dirty="0" err="1"/>
              <a:t>Bekendtgørelse</a:t>
            </a:r>
            <a:r>
              <a:rPr lang="en-US" sz="2000" dirty="0"/>
              <a:t> om </a:t>
            </a:r>
            <a:r>
              <a:rPr lang="en-US" sz="2000" dirty="0" err="1"/>
              <a:t>Censorordning</a:t>
            </a:r>
            <a:r>
              <a:rPr lang="en-US" sz="2000" dirty="0"/>
              <a:t> </a:t>
            </a:r>
            <a:r>
              <a:rPr lang="en-US" sz="2000" dirty="0" err="1"/>
              <a:t>og</a:t>
            </a:r>
            <a:r>
              <a:rPr lang="en-US" sz="2000" dirty="0"/>
              <a:t> </a:t>
            </a:r>
            <a:r>
              <a:rPr lang="en-US" sz="2000" dirty="0" err="1"/>
              <a:t>Censorvirke</a:t>
            </a:r>
            <a:r>
              <a:rPr lang="en-US" sz="2000" dirty="0"/>
              <a:t> (</a:t>
            </a:r>
            <a:r>
              <a:rPr lang="da-DK" sz="2000" dirty="0"/>
              <a:t>BEK </a:t>
            </a:r>
            <a:r>
              <a:rPr lang="da-DK" sz="2000" dirty="0" err="1"/>
              <a:t>nr</a:t>
            </a:r>
            <a:r>
              <a:rPr lang="da-DK" sz="2000" dirty="0"/>
              <a:t> 920 af 04/07/2024</a:t>
            </a:r>
            <a:r>
              <a:rPr lang="en-US" sz="2000" dirty="0"/>
              <a:t>) </a:t>
            </a:r>
            <a:r>
              <a:rPr lang="en-US" sz="2000" dirty="0">
                <a:hlinkClick r:id="rId6"/>
              </a:rPr>
              <a:t>https://www.retsinformation.dk/eli/lta/2024/920</a:t>
            </a:r>
            <a:r>
              <a:rPr lang="en-US" sz="2000" dirty="0"/>
              <a:t> </a:t>
            </a:r>
          </a:p>
          <a:p>
            <a:pPr lvl="1">
              <a:buFont typeface="Arial" panose="020B0604020202020204" pitchFamily="34" charset="0"/>
              <a:buChar char="•"/>
            </a:pPr>
            <a:r>
              <a:rPr lang="en-US" sz="2000" dirty="0" err="1"/>
              <a:t>Bekendtgørelse</a:t>
            </a:r>
            <a:r>
              <a:rPr lang="en-US" sz="2000" dirty="0"/>
              <a:t> om </a:t>
            </a:r>
            <a:r>
              <a:rPr lang="en-US" sz="2000" dirty="0" err="1"/>
              <a:t>universitetsuddannelser</a:t>
            </a:r>
            <a:r>
              <a:rPr lang="en-US" sz="2000" dirty="0"/>
              <a:t> </a:t>
            </a:r>
            <a:r>
              <a:rPr lang="en-US" sz="2000" dirty="0" err="1"/>
              <a:t>tilrettelagt</a:t>
            </a:r>
            <a:r>
              <a:rPr lang="en-US" sz="2000" dirty="0"/>
              <a:t> </a:t>
            </a:r>
            <a:r>
              <a:rPr lang="en-US" sz="2000" dirty="0" err="1"/>
              <a:t>på</a:t>
            </a:r>
            <a:r>
              <a:rPr lang="en-US" sz="2000" dirty="0"/>
              <a:t> </a:t>
            </a:r>
            <a:r>
              <a:rPr lang="en-US" sz="2000" dirty="0" err="1"/>
              <a:t>heltid</a:t>
            </a:r>
            <a:r>
              <a:rPr lang="en-US" sz="2000" dirty="0"/>
              <a:t> </a:t>
            </a:r>
            <a:r>
              <a:rPr lang="en-US" sz="2000" dirty="0" err="1"/>
              <a:t>og</a:t>
            </a:r>
            <a:r>
              <a:rPr lang="en-US" sz="2000" dirty="0"/>
              <a:t> </a:t>
            </a:r>
            <a:r>
              <a:rPr lang="en-US" sz="2000" dirty="0" err="1"/>
              <a:t>erhvervskandidatuddannelser</a:t>
            </a:r>
            <a:r>
              <a:rPr lang="en-US" sz="2000" dirty="0"/>
              <a:t> (BEK nr 1119 </a:t>
            </a:r>
            <a:r>
              <a:rPr lang="en-US" sz="2000" dirty="0" err="1"/>
              <a:t>af</a:t>
            </a:r>
            <a:r>
              <a:rPr lang="en-US" sz="2000" dirty="0"/>
              <a:t> 19/09/2025) </a:t>
            </a:r>
            <a:r>
              <a:rPr lang="en-US" sz="2000" dirty="0">
                <a:ea typeface="+mn-lt"/>
                <a:cs typeface="+mn-lt"/>
                <a:hlinkClick r:id="rId7"/>
              </a:rPr>
              <a:t>https://www.retsinformation.dk/eli/lta/2025/1119</a:t>
            </a:r>
            <a:r>
              <a:rPr lang="en-US" sz="2000" dirty="0"/>
              <a:t>  </a:t>
            </a:r>
          </a:p>
          <a:p>
            <a:pPr marL="742950" lvl="1" indent="-285750">
              <a:buFont typeface="Arial" panose="020B0604020202020204" pitchFamily="34" charset="0"/>
              <a:buChar char="•"/>
            </a:pPr>
            <a:r>
              <a:rPr lang="en-US" sz="2000" dirty="0" err="1"/>
              <a:t>Bekendtgørelse</a:t>
            </a:r>
            <a:r>
              <a:rPr lang="en-US" sz="2000" dirty="0"/>
              <a:t> om </a:t>
            </a:r>
            <a:r>
              <a:rPr lang="en-US" sz="2000" dirty="0" err="1"/>
              <a:t>uddannelserne</a:t>
            </a:r>
            <a:r>
              <a:rPr lang="en-US" sz="2000" dirty="0"/>
              <a:t> </a:t>
            </a:r>
            <a:r>
              <a:rPr lang="en-US" sz="2000" dirty="0" err="1"/>
              <a:t>til</a:t>
            </a:r>
            <a:r>
              <a:rPr lang="en-US" sz="2000" dirty="0"/>
              <a:t> </a:t>
            </a:r>
            <a:r>
              <a:rPr lang="en-US" sz="2000" dirty="0" err="1"/>
              <a:t>professionsbachelor</a:t>
            </a:r>
            <a:r>
              <a:rPr lang="en-US" sz="2000" dirty="0"/>
              <a:t> </a:t>
            </a:r>
            <a:r>
              <a:rPr lang="en-US" sz="2000" dirty="0" err="1"/>
              <a:t>som</a:t>
            </a:r>
            <a:r>
              <a:rPr lang="en-US" sz="2000" dirty="0"/>
              <a:t> </a:t>
            </a:r>
            <a:r>
              <a:rPr lang="en-US" sz="2000" dirty="0" err="1"/>
              <a:t>diplomingeniør</a:t>
            </a:r>
            <a:r>
              <a:rPr lang="en-US" sz="2000" dirty="0"/>
              <a:t> (</a:t>
            </a:r>
            <a:r>
              <a:rPr lang="da-DK" sz="2000" dirty="0"/>
              <a:t>BEK </a:t>
            </a:r>
            <a:r>
              <a:rPr lang="da-DK" sz="2000" dirty="0" err="1"/>
              <a:t>nr</a:t>
            </a:r>
            <a:r>
              <a:rPr lang="da-DK" sz="2000" dirty="0"/>
              <a:t> 2674 af 28/12/2021</a:t>
            </a:r>
            <a:r>
              <a:rPr lang="en-US" sz="2000" dirty="0"/>
              <a:t>) </a:t>
            </a:r>
            <a:r>
              <a:rPr lang="en-US" sz="2000" dirty="0">
                <a:hlinkClick r:id="rId8"/>
              </a:rPr>
              <a:t>https://www.retsinformation.dk/eli/lta/2021/2674</a:t>
            </a:r>
            <a:r>
              <a:rPr lang="en-US" sz="2000" dirty="0"/>
              <a:t> </a:t>
            </a:r>
          </a:p>
          <a:p>
            <a:pPr marL="742950" lvl="1" indent="-285750">
              <a:buFont typeface="Arial" panose="020B0604020202020204" pitchFamily="34" charset="0"/>
              <a:buChar char="•"/>
            </a:pPr>
            <a:r>
              <a:rPr lang="en-US" sz="2000" dirty="0" err="1"/>
              <a:t>Uddannelses</a:t>
            </a:r>
            <a:r>
              <a:rPr lang="en-US" sz="2000" dirty="0"/>
              <a:t>- </a:t>
            </a:r>
            <a:r>
              <a:rPr lang="en-US" sz="2000" dirty="0" err="1"/>
              <a:t>og</a:t>
            </a:r>
            <a:r>
              <a:rPr lang="en-US" sz="2000" dirty="0"/>
              <a:t> </a:t>
            </a:r>
            <a:r>
              <a:rPr lang="en-US" sz="2000" dirty="0" err="1"/>
              <a:t>Forskningsministeriets</a:t>
            </a:r>
            <a:r>
              <a:rPr lang="en-US" sz="2000" dirty="0"/>
              <a:t> </a:t>
            </a:r>
            <a:r>
              <a:rPr lang="en-US" sz="2000" dirty="0" err="1"/>
              <a:t>hjemmeside</a:t>
            </a:r>
            <a:r>
              <a:rPr lang="en-US" sz="2000" dirty="0"/>
              <a:t> om </a:t>
            </a:r>
            <a:r>
              <a:rPr lang="en-US" sz="2000" dirty="0" err="1"/>
              <a:t>censorarbejdet</a:t>
            </a:r>
            <a:r>
              <a:rPr lang="en-US" sz="2000" dirty="0"/>
              <a:t>: </a:t>
            </a:r>
            <a:r>
              <a:rPr lang="en-US" sz="2000" dirty="0">
                <a:hlinkClick r:id="rId9"/>
              </a:rPr>
              <a:t>https://ufm.dk/uddannelse/videregaende-uddannelse/censorsystemet</a:t>
            </a:r>
            <a:r>
              <a:rPr lang="en-US" sz="2000" dirty="0"/>
              <a:t> </a:t>
            </a:r>
          </a:p>
          <a:p>
            <a:pPr marL="742950" lvl="1" indent="-285750">
              <a:buFont typeface="Arial" panose="020B0604020202020204" pitchFamily="34" charset="0"/>
              <a:buChar char="•"/>
            </a:pPr>
            <a:endParaRPr lang="en-US" sz="2000" dirty="0"/>
          </a:p>
          <a:p>
            <a:pPr marL="742950" lvl="1" indent="-285750">
              <a:buFont typeface="Arial" panose="020B0604020202020204" pitchFamily="34" charset="0"/>
              <a:buChar char="•"/>
            </a:pPr>
            <a:endParaRPr lang="en-US" sz="2000" dirty="0"/>
          </a:p>
          <a:p>
            <a:endParaRPr lang="en-US" sz="2000" dirty="0"/>
          </a:p>
        </p:txBody>
      </p:sp>
    </p:spTree>
    <p:extLst>
      <p:ext uri="{BB962C8B-B14F-4D97-AF65-F5344CB8AC3E}">
        <p14:creationId xmlns:p14="http://schemas.microsoft.com/office/powerpoint/2010/main" val="2849838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9DCEAF0-AF81-C4C3-56E2-6DD7CAB2D254}"/>
              </a:ext>
            </a:extLst>
          </p:cNvPr>
          <p:cNvGraphicFramePr>
            <a:graphicFrameLocks noChangeAspect="1"/>
          </p:cNvGraphicFramePr>
          <p:nvPr>
            <p:custDataLst>
              <p:tags r:id="rId1"/>
            </p:custDataLst>
            <p:extLst>
              <p:ext uri="{D42A27DB-BD31-4B8C-83A1-F6EECF244321}">
                <p14:modId xmlns:p14="http://schemas.microsoft.com/office/powerpoint/2010/main" val="14303682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8" name="think-cell data - do not delete" hidden="1">
                        <a:extLst>
                          <a:ext uri="{FF2B5EF4-FFF2-40B4-BE49-F238E27FC236}">
                            <a16:creationId xmlns:a16="http://schemas.microsoft.com/office/drawing/2014/main" id="{39DCEAF0-AF81-C4C3-56E2-6DD7CAB2D25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B2247DE0-3A95-9D2D-28FB-73E7E601D6F2}"/>
              </a:ext>
            </a:extLst>
          </p:cNvPr>
          <p:cNvPicPr>
            <a:picLocks noChangeAspect="1"/>
          </p:cNvPicPr>
          <p:nvPr/>
        </p:nvPicPr>
        <p:blipFill>
          <a:blip r:embed="rId5"/>
          <a:stretch>
            <a:fillRect/>
          </a:stretch>
        </p:blipFill>
        <p:spPr>
          <a:xfrm>
            <a:off x="6494713" y="4846812"/>
            <a:ext cx="5380186" cy="1646063"/>
          </a:xfrm>
          <a:prstGeom prst="rect">
            <a:avLst/>
          </a:prstGeom>
        </p:spPr>
      </p:pic>
      <p:pic>
        <p:nvPicPr>
          <p:cNvPr id="7" name="Picture 6">
            <a:extLst>
              <a:ext uri="{FF2B5EF4-FFF2-40B4-BE49-F238E27FC236}">
                <a16:creationId xmlns:a16="http://schemas.microsoft.com/office/drawing/2014/main" id="{D1855FE4-E05B-49A5-27B0-C0B2493EF3D9}"/>
              </a:ext>
            </a:extLst>
          </p:cNvPr>
          <p:cNvPicPr>
            <a:picLocks noChangeAspect="1"/>
          </p:cNvPicPr>
          <p:nvPr/>
        </p:nvPicPr>
        <p:blipFill>
          <a:blip r:embed="rId6"/>
          <a:stretch>
            <a:fillRect/>
          </a:stretch>
        </p:blipFill>
        <p:spPr>
          <a:xfrm>
            <a:off x="428634" y="365125"/>
            <a:ext cx="5268654" cy="6342845"/>
          </a:xfrm>
          <a:prstGeom prst="rect">
            <a:avLst/>
          </a:prstGeom>
        </p:spPr>
      </p:pic>
    </p:spTree>
    <p:extLst>
      <p:ext uri="{BB962C8B-B14F-4D97-AF65-F5344CB8AC3E}">
        <p14:creationId xmlns:p14="http://schemas.microsoft.com/office/powerpoint/2010/main" val="283632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126106-7F75-C8BD-1189-C1C399B9854D}"/>
              </a:ext>
            </a:extLst>
          </p:cNvPr>
          <p:cNvPicPr>
            <a:picLocks noChangeAspect="1"/>
          </p:cNvPicPr>
          <p:nvPr/>
        </p:nvPicPr>
        <p:blipFill>
          <a:blip r:embed="rId2"/>
          <a:stretch>
            <a:fillRect/>
          </a:stretch>
        </p:blipFill>
        <p:spPr>
          <a:xfrm>
            <a:off x="151922" y="0"/>
            <a:ext cx="5242656" cy="6858000"/>
          </a:xfrm>
          <a:prstGeom prst="rect">
            <a:avLst/>
          </a:prstGeom>
        </p:spPr>
      </p:pic>
      <p:pic>
        <p:nvPicPr>
          <p:cNvPr id="5" name="Picture 4">
            <a:extLst>
              <a:ext uri="{FF2B5EF4-FFF2-40B4-BE49-F238E27FC236}">
                <a16:creationId xmlns:a16="http://schemas.microsoft.com/office/drawing/2014/main" id="{BCA2D682-76BC-8B55-50A7-5DAE48A6DD33}"/>
              </a:ext>
            </a:extLst>
          </p:cNvPr>
          <p:cNvPicPr>
            <a:picLocks noChangeAspect="1"/>
          </p:cNvPicPr>
          <p:nvPr/>
        </p:nvPicPr>
        <p:blipFill>
          <a:blip r:embed="rId3"/>
          <a:stretch>
            <a:fillRect/>
          </a:stretch>
        </p:blipFill>
        <p:spPr>
          <a:xfrm>
            <a:off x="5301843" y="0"/>
            <a:ext cx="5323186" cy="6858000"/>
          </a:xfrm>
          <a:prstGeom prst="rect">
            <a:avLst/>
          </a:prstGeom>
        </p:spPr>
      </p:pic>
    </p:spTree>
    <p:extLst>
      <p:ext uri="{BB962C8B-B14F-4D97-AF65-F5344CB8AC3E}">
        <p14:creationId xmlns:p14="http://schemas.microsoft.com/office/powerpoint/2010/main" val="3585368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207446-C98F-A5A2-037A-22BE27CA564E}"/>
              </a:ext>
            </a:extLst>
          </p:cNvPr>
          <p:cNvPicPr>
            <a:picLocks noChangeAspect="1"/>
          </p:cNvPicPr>
          <p:nvPr/>
        </p:nvPicPr>
        <p:blipFill>
          <a:blip r:embed="rId2"/>
          <a:stretch>
            <a:fillRect/>
          </a:stretch>
        </p:blipFill>
        <p:spPr>
          <a:xfrm>
            <a:off x="372285" y="1377290"/>
            <a:ext cx="5471634" cy="3665538"/>
          </a:xfrm>
          <a:prstGeom prst="rect">
            <a:avLst/>
          </a:prstGeom>
        </p:spPr>
      </p:pic>
      <p:pic>
        <p:nvPicPr>
          <p:cNvPr id="5" name="Picture 4">
            <a:extLst>
              <a:ext uri="{FF2B5EF4-FFF2-40B4-BE49-F238E27FC236}">
                <a16:creationId xmlns:a16="http://schemas.microsoft.com/office/drawing/2014/main" id="{05E9B7DD-ADDB-5146-02CD-093ABDF5ED1F}"/>
              </a:ext>
            </a:extLst>
          </p:cNvPr>
          <p:cNvPicPr>
            <a:picLocks noChangeAspect="1"/>
          </p:cNvPicPr>
          <p:nvPr/>
        </p:nvPicPr>
        <p:blipFill>
          <a:blip r:embed="rId3"/>
          <a:stretch>
            <a:fillRect/>
          </a:stretch>
        </p:blipFill>
        <p:spPr>
          <a:xfrm>
            <a:off x="6159193" y="1072464"/>
            <a:ext cx="5448772" cy="4275190"/>
          </a:xfrm>
          <a:prstGeom prst="rect">
            <a:avLst/>
          </a:prstGeom>
        </p:spPr>
      </p:pic>
    </p:spTree>
    <p:extLst>
      <p:ext uri="{BB962C8B-B14F-4D97-AF65-F5344CB8AC3E}">
        <p14:creationId xmlns:p14="http://schemas.microsoft.com/office/powerpoint/2010/main" val="3125917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C2C2F-F424-9EA0-EE15-5F636DF771AB}"/>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0EB7698-7766-5E93-3885-1B0B86B8760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50EB7698-7766-5E93-3885-1B0B86B8760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993B051-CB36-CA02-DE0E-B3FF457AD8A2}"/>
              </a:ext>
            </a:extLst>
          </p:cNvPr>
          <p:cNvSpPr>
            <a:spLocks noGrp="1"/>
          </p:cNvSpPr>
          <p:nvPr>
            <p:ph type="title"/>
          </p:nvPr>
        </p:nvSpPr>
        <p:spPr/>
        <p:txBody>
          <a:bodyPr vert="horz"/>
          <a:lstStyle/>
          <a:p>
            <a:r>
              <a:rPr lang="da-DK" dirty="0"/>
              <a:t>Introduktion af censorledelsen (CIVIL)</a:t>
            </a:r>
          </a:p>
        </p:txBody>
      </p:sp>
      <p:sp>
        <p:nvSpPr>
          <p:cNvPr id="3" name="Rectangle: Rounded Corners 2">
            <a:extLst>
              <a:ext uri="{FF2B5EF4-FFF2-40B4-BE49-F238E27FC236}">
                <a16:creationId xmlns:a16="http://schemas.microsoft.com/office/drawing/2014/main" id="{6CCED453-8F6A-6F75-0BAE-9FF8DDDF53C3}"/>
              </a:ext>
            </a:extLst>
          </p:cNvPr>
          <p:cNvSpPr/>
          <p:nvPr/>
        </p:nvSpPr>
        <p:spPr>
          <a:xfrm>
            <a:off x="566476" y="3508586"/>
            <a:ext cx="2824692" cy="115187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400" b="1" dirty="0"/>
          </a:p>
          <a:p>
            <a:r>
              <a:rPr lang="en-US" sz="1400" b="1" dirty="0"/>
              <a:t>KEMI</a:t>
            </a:r>
            <a:endParaRPr lang="en-US" dirty="0"/>
          </a:p>
          <a:p>
            <a:pPr marL="285750" indent="-285750">
              <a:buFont typeface="Arial"/>
              <a:buChar char="•"/>
            </a:pPr>
            <a:r>
              <a:rPr lang="en-US" sz="1200" dirty="0"/>
              <a:t>Linda Kaare Nørskov</a:t>
            </a:r>
          </a:p>
          <a:p>
            <a:pPr marL="285750" indent="-285750">
              <a:buFont typeface="Arial"/>
              <a:buChar char="•"/>
            </a:pPr>
            <a:r>
              <a:rPr lang="en-US" sz="1200" dirty="0"/>
              <a:t>Morten Boberg Larsen</a:t>
            </a:r>
          </a:p>
          <a:p>
            <a:pPr marL="285750" indent="-285750">
              <a:buFont typeface="Arial"/>
              <a:buChar char="•"/>
            </a:pPr>
            <a:r>
              <a:rPr lang="en-US" sz="1200" dirty="0"/>
              <a:t>Peter Bøgh Pedersen</a:t>
            </a:r>
          </a:p>
          <a:p>
            <a:pPr algn="ctr"/>
            <a:endParaRPr lang="en-US" dirty="0"/>
          </a:p>
        </p:txBody>
      </p:sp>
      <p:sp>
        <p:nvSpPr>
          <p:cNvPr id="5" name="Rectangle: Rounded Corners 4">
            <a:extLst>
              <a:ext uri="{FF2B5EF4-FFF2-40B4-BE49-F238E27FC236}">
                <a16:creationId xmlns:a16="http://schemas.microsoft.com/office/drawing/2014/main" id="{7D158035-7770-116E-5352-0E6C018FDF1B}"/>
              </a:ext>
            </a:extLst>
          </p:cNvPr>
          <p:cNvSpPr/>
          <p:nvPr/>
        </p:nvSpPr>
        <p:spPr>
          <a:xfrm>
            <a:off x="6584985" y="3504280"/>
            <a:ext cx="2816082" cy="11561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DESIGN &amp; ARKITEKTUR</a:t>
            </a:r>
            <a:endParaRPr lang="en-US" dirty="0"/>
          </a:p>
          <a:p>
            <a:pPr marL="285750" indent="-285750">
              <a:buFont typeface="Arial"/>
              <a:buChar char="•"/>
            </a:pPr>
            <a:r>
              <a:rPr lang="en-US" sz="1200" dirty="0"/>
              <a:t>Eva Marie Færgemann</a:t>
            </a:r>
          </a:p>
          <a:p>
            <a:pPr algn="ctr"/>
            <a:endParaRPr lang="en-US" dirty="0"/>
          </a:p>
        </p:txBody>
      </p:sp>
      <p:sp>
        <p:nvSpPr>
          <p:cNvPr id="6" name="Rectangle: Rounded Corners 5">
            <a:extLst>
              <a:ext uri="{FF2B5EF4-FFF2-40B4-BE49-F238E27FC236}">
                <a16:creationId xmlns:a16="http://schemas.microsoft.com/office/drawing/2014/main" id="{374703B0-BA94-BBA7-91AF-610DB3E22E79}"/>
              </a:ext>
            </a:extLst>
          </p:cNvPr>
          <p:cNvSpPr/>
          <p:nvPr/>
        </p:nvSpPr>
        <p:spPr>
          <a:xfrm>
            <a:off x="3575730" y="3504282"/>
            <a:ext cx="2824692" cy="11561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BYG</a:t>
            </a:r>
            <a:endParaRPr lang="en-US" dirty="0"/>
          </a:p>
          <a:p>
            <a:pPr marL="285750" indent="-285750">
              <a:buFont typeface="Arial"/>
              <a:buChar char="•"/>
            </a:pPr>
            <a:r>
              <a:rPr lang="en-US" sz="1200" dirty="0"/>
              <a:t>Hassan Chaachouh</a:t>
            </a:r>
            <a:endParaRPr lang="en-US" dirty="0"/>
          </a:p>
          <a:p>
            <a:pPr marL="285750" indent="-285750">
              <a:buFont typeface="Arial"/>
              <a:buChar char="•"/>
            </a:pPr>
            <a:r>
              <a:rPr lang="en-US" sz="1200" dirty="0"/>
              <a:t>Ida Garre</a:t>
            </a:r>
            <a:endParaRPr lang="en-US" dirty="0"/>
          </a:p>
          <a:p>
            <a:pPr marL="285750" indent="-285750">
              <a:buFont typeface="Arial"/>
              <a:buChar char="•"/>
            </a:pPr>
            <a:r>
              <a:rPr lang="en-US" sz="1200" dirty="0"/>
              <a:t>Thomas B. Nielsen</a:t>
            </a:r>
          </a:p>
        </p:txBody>
      </p:sp>
      <p:sp>
        <p:nvSpPr>
          <p:cNvPr id="7" name="Rectangle: Rounded Corners 6">
            <a:extLst>
              <a:ext uri="{FF2B5EF4-FFF2-40B4-BE49-F238E27FC236}">
                <a16:creationId xmlns:a16="http://schemas.microsoft.com/office/drawing/2014/main" id="{9250A4D9-1CE3-EE78-A67E-02C777DFA95E}"/>
              </a:ext>
            </a:extLst>
          </p:cNvPr>
          <p:cNvSpPr/>
          <p:nvPr/>
        </p:nvSpPr>
        <p:spPr>
          <a:xfrm>
            <a:off x="566475" y="4791500"/>
            <a:ext cx="2820387"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ELEKTRONIK, IT &amp; ENERGI</a:t>
            </a:r>
            <a:endParaRPr lang="en-US" dirty="0"/>
          </a:p>
          <a:p>
            <a:pPr marL="285750" indent="-285750">
              <a:buFont typeface="Arial"/>
              <a:buChar char="•"/>
            </a:pPr>
            <a:r>
              <a:rPr lang="en-US" sz="1200" dirty="0"/>
              <a:t>Christian Fischer Pedersen</a:t>
            </a:r>
          </a:p>
          <a:p>
            <a:pPr marL="285750" indent="-285750">
              <a:buFont typeface="Arial"/>
              <a:buChar char="•"/>
            </a:pPr>
            <a:r>
              <a:rPr lang="en-US" sz="1200" dirty="0"/>
              <a:t>Lennart Conrad</a:t>
            </a:r>
            <a:endParaRPr lang="en-US" dirty="0"/>
          </a:p>
          <a:p>
            <a:pPr marL="285750" indent="-285750">
              <a:buFont typeface="Arial"/>
              <a:buChar char="•"/>
            </a:pPr>
            <a:r>
              <a:rPr lang="en-US" sz="1200" dirty="0"/>
              <a:t>Stefan Petrovic</a:t>
            </a:r>
            <a:endParaRPr lang="en-US" dirty="0"/>
          </a:p>
        </p:txBody>
      </p:sp>
      <p:sp>
        <p:nvSpPr>
          <p:cNvPr id="8" name="Rectangle: Rounded Corners 7">
            <a:extLst>
              <a:ext uri="{FF2B5EF4-FFF2-40B4-BE49-F238E27FC236}">
                <a16:creationId xmlns:a16="http://schemas.microsoft.com/office/drawing/2014/main" id="{53CF350D-74B3-B4DF-C8D3-32D39914709B}"/>
              </a:ext>
            </a:extLst>
          </p:cNvPr>
          <p:cNvSpPr/>
          <p:nvPr/>
        </p:nvSpPr>
        <p:spPr>
          <a:xfrm>
            <a:off x="6584983" y="4791501"/>
            <a:ext cx="2828996"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MASKIN</a:t>
            </a:r>
            <a:endParaRPr lang="en-US" dirty="0"/>
          </a:p>
          <a:p>
            <a:pPr marL="285750" indent="-285750">
              <a:buFont typeface="Arial"/>
              <a:buChar char="•"/>
            </a:pPr>
            <a:r>
              <a:rPr lang="en-US" sz="1200" dirty="0"/>
              <a:t>Alexandru V. </a:t>
            </a:r>
            <a:r>
              <a:rPr lang="en-US" sz="1200" dirty="0" err="1"/>
              <a:t>Cirdei</a:t>
            </a:r>
            <a:endParaRPr lang="en-US" sz="1200" dirty="0"/>
          </a:p>
          <a:p>
            <a:pPr marL="285750" indent="-285750">
              <a:buFont typeface="Arial"/>
              <a:buChar char="•"/>
            </a:pPr>
            <a:r>
              <a:rPr lang="en-US" sz="1200" dirty="0"/>
              <a:t>Kim Sørensen</a:t>
            </a:r>
            <a:endParaRPr lang="en-US" dirty="0"/>
          </a:p>
          <a:p>
            <a:pPr marL="285750" indent="-285750">
              <a:buFont typeface="Arial"/>
              <a:buChar char="•"/>
            </a:pPr>
            <a:r>
              <a:rPr lang="en-US" sz="1200" dirty="0"/>
              <a:t>Uffe Stæhr</a:t>
            </a:r>
          </a:p>
        </p:txBody>
      </p:sp>
      <p:sp>
        <p:nvSpPr>
          <p:cNvPr id="9" name="Rectangle: Rounded Corners 8">
            <a:extLst>
              <a:ext uri="{FF2B5EF4-FFF2-40B4-BE49-F238E27FC236}">
                <a16:creationId xmlns:a16="http://schemas.microsoft.com/office/drawing/2014/main" id="{5BAC12A7-6161-E2EA-CB13-4791527D26C5}"/>
              </a:ext>
            </a:extLst>
          </p:cNvPr>
          <p:cNvSpPr/>
          <p:nvPr/>
        </p:nvSpPr>
        <p:spPr>
          <a:xfrm>
            <a:off x="3575728" y="4791499"/>
            <a:ext cx="2833301"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MATEMATIK, FYSIK &amp; SAMFUNDSFAG (GRUNDFAG)</a:t>
            </a:r>
            <a:endParaRPr lang="en-US" dirty="0"/>
          </a:p>
          <a:p>
            <a:pPr marL="285750" indent="-285750">
              <a:buFont typeface="Arial"/>
              <a:buChar char="•"/>
            </a:pPr>
            <a:r>
              <a:rPr lang="en-US" sz="1200" dirty="0"/>
              <a:t>Johan Peter Fynbo</a:t>
            </a:r>
          </a:p>
          <a:p>
            <a:pPr marL="285750" indent="-285750">
              <a:buFont typeface="Arial"/>
              <a:buChar char="•"/>
            </a:pPr>
            <a:r>
              <a:rPr lang="en-US" sz="1200" dirty="0"/>
              <a:t>Steen Martiny</a:t>
            </a:r>
          </a:p>
        </p:txBody>
      </p:sp>
      <p:sp>
        <p:nvSpPr>
          <p:cNvPr id="143" name="Rectangle: Rounded Corners 142">
            <a:extLst>
              <a:ext uri="{FF2B5EF4-FFF2-40B4-BE49-F238E27FC236}">
                <a16:creationId xmlns:a16="http://schemas.microsoft.com/office/drawing/2014/main" id="{1541F43D-AD6E-E461-905B-9487B773FAD4}"/>
              </a:ext>
            </a:extLst>
          </p:cNvPr>
          <p:cNvSpPr/>
          <p:nvPr/>
        </p:nvSpPr>
        <p:spPr>
          <a:xfrm>
            <a:off x="566475" y="2548551"/>
            <a:ext cx="3461845" cy="61373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FORPERSON: CHRISTIAN FISCHER PEDERSEN</a:t>
            </a:r>
            <a:endParaRPr lang="en-US" dirty="0"/>
          </a:p>
        </p:txBody>
      </p:sp>
    </p:spTree>
    <p:extLst>
      <p:ext uri="{BB962C8B-B14F-4D97-AF65-F5344CB8AC3E}">
        <p14:creationId xmlns:p14="http://schemas.microsoft.com/office/powerpoint/2010/main" val="2318720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5779D-28AF-7EAC-B02F-BD4D908AA6CB}"/>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2B0CDC0-0A09-769F-D344-AD23240C62B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12B0CDC0-0A09-769F-D344-AD23240C62B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813DC6F-58E3-26FF-AAC6-A93EAF68BE35}"/>
              </a:ext>
            </a:extLst>
          </p:cNvPr>
          <p:cNvSpPr>
            <a:spLocks noGrp="1"/>
          </p:cNvSpPr>
          <p:nvPr>
            <p:ph type="title"/>
          </p:nvPr>
        </p:nvSpPr>
        <p:spPr/>
        <p:txBody>
          <a:bodyPr vert="horz"/>
          <a:lstStyle/>
          <a:p>
            <a:r>
              <a:rPr lang="da-DK" dirty="0"/>
              <a:t>Introduktion til censorledelsen (DIPLOM)</a:t>
            </a:r>
          </a:p>
        </p:txBody>
      </p:sp>
      <p:sp>
        <p:nvSpPr>
          <p:cNvPr id="78" name="Rectangle: Rounded Corners 77">
            <a:extLst>
              <a:ext uri="{FF2B5EF4-FFF2-40B4-BE49-F238E27FC236}">
                <a16:creationId xmlns:a16="http://schemas.microsoft.com/office/drawing/2014/main" id="{10C95D81-4A1B-0FC4-F5CF-13CDD477A82A}"/>
              </a:ext>
            </a:extLst>
          </p:cNvPr>
          <p:cNvSpPr/>
          <p:nvPr/>
        </p:nvSpPr>
        <p:spPr>
          <a:xfrm>
            <a:off x="566476" y="3508586"/>
            <a:ext cx="2824692" cy="115187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KEMI</a:t>
            </a:r>
            <a:endParaRPr lang="en-US" dirty="0"/>
          </a:p>
          <a:p>
            <a:pPr marL="285750" indent="-285750">
              <a:buFont typeface="Arial"/>
              <a:buChar char="•"/>
            </a:pPr>
            <a:r>
              <a:rPr lang="en-US" sz="1200" dirty="0"/>
              <a:t>Kathrine Bisgaard Christensen</a:t>
            </a:r>
          </a:p>
          <a:p>
            <a:pPr marL="285750" indent="-285750">
              <a:buFont typeface="Arial"/>
              <a:buChar char="•"/>
            </a:pPr>
            <a:r>
              <a:rPr lang="en-US" sz="1200" dirty="0"/>
              <a:t>Sisse Brøndum Berg</a:t>
            </a:r>
          </a:p>
        </p:txBody>
      </p:sp>
      <p:sp>
        <p:nvSpPr>
          <p:cNvPr id="80" name="Rectangle: Rounded Corners 79">
            <a:extLst>
              <a:ext uri="{FF2B5EF4-FFF2-40B4-BE49-F238E27FC236}">
                <a16:creationId xmlns:a16="http://schemas.microsoft.com/office/drawing/2014/main" id="{B905DBAE-B9FD-2114-1091-FCB72AEA9110}"/>
              </a:ext>
            </a:extLst>
          </p:cNvPr>
          <p:cNvSpPr/>
          <p:nvPr/>
        </p:nvSpPr>
        <p:spPr>
          <a:xfrm>
            <a:off x="566477" y="4791500"/>
            <a:ext cx="2816082" cy="11561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EKSPORT</a:t>
            </a:r>
            <a:endParaRPr lang="en-US" dirty="0"/>
          </a:p>
          <a:p>
            <a:pPr marL="285750" indent="-285750">
              <a:buFont typeface="Arial"/>
              <a:buChar char="•"/>
            </a:pPr>
            <a:r>
              <a:rPr lang="en-US" sz="1200" dirty="0"/>
              <a:t>Kristian Bech Andersen</a:t>
            </a:r>
          </a:p>
          <a:p>
            <a:pPr marL="285750" indent="-285750">
              <a:buFont typeface="Arial"/>
              <a:buChar char="•"/>
            </a:pPr>
            <a:r>
              <a:rPr lang="en-US" sz="1200" dirty="0"/>
              <a:t>Rasmus Kaltoft</a:t>
            </a:r>
          </a:p>
          <a:p>
            <a:pPr algn="ctr"/>
            <a:endParaRPr lang="en-US" dirty="0"/>
          </a:p>
        </p:txBody>
      </p:sp>
      <p:sp>
        <p:nvSpPr>
          <p:cNvPr id="82" name="Rectangle: Rounded Corners 81">
            <a:extLst>
              <a:ext uri="{FF2B5EF4-FFF2-40B4-BE49-F238E27FC236}">
                <a16:creationId xmlns:a16="http://schemas.microsoft.com/office/drawing/2014/main" id="{C0E3F8E6-C23E-4F17-D376-B9C22AC74E7A}"/>
              </a:ext>
            </a:extLst>
          </p:cNvPr>
          <p:cNvSpPr/>
          <p:nvPr/>
        </p:nvSpPr>
        <p:spPr>
          <a:xfrm>
            <a:off x="3575730" y="3504282"/>
            <a:ext cx="2824692" cy="11561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BYG</a:t>
            </a:r>
            <a:endParaRPr lang="en-US" dirty="0"/>
          </a:p>
          <a:p>
            <a:pPr marL="285750" indent="-285750">
              <a:buFont typeface="Arial"/>
              <a:buChar char="•"/>
            </a:pPr>
            <a:r>
              <a:rPr lang="en-US" sz="1200" dirty="0"/>
              <a:t>Anders Kaas</a:t>
            </a:r>
          </a:p>
          <a:p>
            <a:pPr marL="285750" indent="-285750">
              <a:buFont typeface="Arial"/>
              <a:buChar char="•"/>
            </a:pPr>
            <a:r>
              <a:rPr lang="en-US" sz="1200" dirty="0"/>
              <a:t>Lars Thomasen Nielsen</a:t>
            </a:r>
            <a:endParaRPr lang="en-US" dirty="0"/>
          </a:p>
          <a:p>
            <a:pPr marL="285750" indent="-285750">
              <a:buFont typeface="Arial"/>
              <a:buChar char="•"/>
            </a:pPr>
            <a:endParaRPr lang="en-US" sz="1200" dirty="0"/>
          </a:p>
        </p:txBody>
      </p:sp>
      <p:sp>
        <p:nvSpPr>
          <p:cNvPr id="84" name="Rectangle: Rounded Corners 83">
            <a:extLst>
              <a:ext uri="{FF2B5EF4-FFF2-40B4-BE49-F238E27FC236}">
                <a16:creationId xmlns:a16="http://schemas.microsoft.com/office/drawing/2014/main" id="{C76EE427-9D84-6F9E-ED18-103E95BE0A5A}"/>
              </a:ext>
            </a:extLst>
          </p:cNvPr>
          <p:cNvSpPr/>
          <p:nvPr/>
        </p:nvSpPr>
        <p:spPr>
          <a:xfrm>
            <a:off x="6584983" y="3504280"/>
            <a:ext cx="2820387"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ELEKTRONIK, IT &amp; ENERGI </a:t>
            </a:r>
            <a:endParaRPr lang="en-US" dirty="0"/>
          </a:p>
          <a:p>
            <a:pPr marL="285750" indent="-285750">
              <a:buFont typeface="Arial"/>
              <a:buChar char="•"/>
            </a:pPr>
            <a:r>
              <a:rPr lang="en-US" sz="1200" dirty="0"/>
              <a:t>Henrik Nielsen</a:t>
            </a:r>
          </a:p>
          <a:p>
            <a:pPr marL="285750" indent="-285750">
              <a:buFont typeface="Arial"/>
              <a:buChar char="•"/>
            </a:pPr>
            <a:r>
              <a:rPr lang="en-US" sz="1200" dirty="0"/>
              <a:t>Peter Høgh Mikkelsen</a:t>
            </a:r>
          </a:p>
        </p:txBody>
      </p:sp>
      <p:sp>
        <p:nvSpPr>
          <p:cNvPr id="86" name="Rectangle: Rounded Corners 85">
            <a:extLst>
              <a:ext uri="{FF2B5EF4-FFF2-40B4-BE49-F238E27FC236}">
                <a16:creationId xmlns:a16="http://schemas.microsoft.com/office/drawing/2014/main" id="{E760F8A3-6452-411D-9A6C-3BE1AFD2464A}"/>
              </a:ext>
            </a:extLst>
          </p:cNvPr>
          <p:cNvSpPr/>
          <p:nvPr/>
        </p:nvSpPr>
        <p:spPr>
          <a:xfrm>
            <a:off x="6584983" y="4791501"/>
            <a:ext cx="2828996"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MASKIN</a:t>
            </a:r>
            <a:endParaRPr lang="en-US" dirty="0"/>
          </a:p>
          <a:p>
            <a:pPr marL="285750" indent="-285750">
              <a:buFont typeface="Arial"/>
              <a:buChar char="•"/>
            </a:pPr>
            <a:r>
              <a:rPr lang="en-US" sz="1200" dirty="0"/>
              <a:t>Axel G. Kristiansen</a:t>
            </a:r>
          </a:p>
          <a:p>
            <a:pPr marL="285750" indent="-285750">
              <a:buFont typeface="Arial"/>
              <a:buChar char="•"/>
            </a:pPr>
            <a:r>
              <a:rPr lang="en-US" sz="1200" dirty="0"/>
              <a:t>Bruno Wigandt</a:t>
            </a:r>
          </a:p>
        </p:txBody>
      </p:sp>
      <p:sp>
        <p:nvSpPr>
          <p:cNvPr id="88" name="Rectangle: Rounded Corners 87">
            <a:extLst>
              <a:ext uri="{FF2B5EF4-FFF2-40B4-BE49-F238E27FC236}">
                <a16:creationId xmlns:a16="http://schemas.microsoft.com/office/drawing/2014/main" id="{D8EF0610-6368-61ED-153E-9E3D50277646}"/>
              </a:ext>
            </a:extLst>
          </p:cNvPr>
          <p:cNvSpPr/>
          <p:nvPr/>
        </p:nvSpPr>
        <p:spPr>
          <a:xfrm>
            <a:off x="3575728" y="4791499"/>
            <a:ext cx="2833301"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MATEMATIK, FYSIK &amp; SAMFUNDSFAG (GRUNDFAG)</a:t>
            </a:r>
            <a:endParaRPr lang="en-US" dirty="0"/>
          </a:p>
          <a:p>
            <a:pPr marL="285750" indent="-285750">
              <a:buFont typeface="Arial"/>
              <a:buChar char="•"/>
            </a:pPr>
            <a:r>
              <a:rPr lang="en-US" sz="1200" dirty="0"/>
              <a:t>No elected chair – temporary chair is Kathrine Bisgaard Christensen</a:t>
            </a:r>
          </a:p>
        </p:txBody>
      </p:sp>
      <p:sp>
        <p:nvSpPr>
          <p:cNvPr id="90" name="Rectangle: Rounded Corners 89">
            <a:extLst>
              <a:ext uri="{FF2B5EF4-FFF2-40B4-BE49-F238E27FC236}">
                <a16:creationId xmlns:a16="http://schemas.microsoft.com/office/drawing/2014/main" id="{BBD57651-AC3E-CF3C-5168-BD239D5B2C60}"/>
              </a:ext>
            </a:extLst>
          </p:cNvPr>
          <p:cNvSpPr/>
          <p:nvPr/>
        </p:nvSpPr>
        <p:spPr>
          <a:xfrm>
            <a:off x="566475" y="2548551"/>
            <a:ext cx="3978455" cy="61373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dirty="0"/>
              <a:t>FORPERSON: KATHRINE BISGAARD CHRISTENSEN</a:t>
            </a:r>
          </a:p>
        </p:txBody>
      </p:sp>
    </p:spTree>
    <p:extLst>
      <p:ext uri="{BB962C8B-B14F-4D97-AF65-F5344CB8AC3E}">
        <p14:creationId xmlns:p14="http://schemas.microsoft.com/office/powerpoint/2010/main" val="2002542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0C4C5-F5F1-1B57-C9E8-3163B67F5162}"/>
              </a:ext>
            </a:extLst>
          </p:cNvPr>
          <p:cNvSpPr>
            <a:spLocks noGrp="1"/>
          </p:cNvSpPr>
          <p:nvPr>
            <p:ph type="title"/>
          </p:nvPr>
        </p:nvSpPr>
        <p:spPr/>
        <p:txBody>
          <a:bodyPr/>
          <a:lstStyle/>
          <a:p>
            <a:r>
              <a:rPr lang="en-US" err="1"/>
              <a:t>Valg</a:t>
            </a:r>
            <a:r>
              <a:rPr lang="en-US"/>
              <a:t> </a:t>
            </a:r>
            <a:r>
              <a:rPr lang="en-US" err="1"/>
              <a:t>til</a:t>
            </a:r>
            <a:r>
              <a:rPr lang="en-US"/>
              <a:t> </a:t>
            </a:r>
            <a:r>
              <a:rPr lang="en-US" err="1"/>
              <a:t>censorledelsen</a:t>
            </a:r>
          </a:p>
        </p:txBody>
      </p:sp>
      <p:sp>
        <p:nvSpPr>
          <p:cNvPr id="3" name="Content Placeholder 2">
            <a:extLst>
              <a:ext uri="{FF2B5EF4-FFF2-40B4-BE49-F238E27FC236}">
                <a16:creationId xmlns:a16="http://schemas.microsoft.com/office/drawing/2014/main" id="{CBC78A82-424C-74BC-4FE0-20AED6B23C20}"/>
              </a:ext>
            </a:extLst>
          </p:cNvPr>
          <p:cNvSpPr>
            <a:spLocks noGrp="1"/>
          </p:cNvSpPr>
          <p:nvPr>
            <p:ph sz="half" idx="1"/>
          </p:nvPr>
        </p:nvSpPr>
        <p:spPr>
          <a:xfrm>
            <a:off x="1154954" y="2603500"/>
            <a:ext cx="6678603" cy="3416301"/>
          </a:xfrm>
        </p:spPr>
        <p:txBody>
          <a:bodyPr vert="horz" lIns="91440" tIns="45720" rIns="91440" bIns="45720" rtlCol="0" anchor="t">
            <a:normAutofit/>
          </a:bodyPr>
          <a:lstStyle/>
          <a:p>
            <a:r>
              <a:rPr lang="en-US" sz="1500" b="1" u="sng" dirty="0" err="1"/>
              <a:t>Valg</a:t>
            </a:r>
            <a:r>
              <a:rPr lang="en-US" sz="1500" b="1" u="sng" dirty="0"/>
              <a:t> </a:t>
            </a:r>
            <a:r>
              <a:rPr lang="en-US" sz="1500" b="1" u="sng" dirty="0" err="1"/>
              <a:t>til</a:t>
            </a:r>
            <a:r>
              <a:rPr lang="en-US" sz="1500" b="1" u="sng" dirty="0"/>
              <a:t> </a:t>
            </a:r>
            <a:r>
              <a:rPr lang="en-US" sz="1500" b="1" u="sng" dirty="0" err="1"/>
              <a:t>censorledelsen</a:t>
            </a:r>
            <a:endParaRPr lang="en-US" sz="1500" dirty="0">
              <a:solidFill>
                <a:srgbClr val="000000"/>
              </a:solidFill>
            </a:endParaRPr>
          </a:p>
          <a:p>
            <a:r>
              <a:rPr lang="en-US" sz="1500" dirty="0" err="1"/>
              <a:t>Når</a:t>
            </a:r>
            <a:r>
              <a:rPr lang="en-US" sz="1500" dirty="0"/>
              <a:t> alle </a:t>
            </a:r>
            <a:r>
              <a:rPr lang="en-US" sz="1500" dirty="0" err="1"/>
              <a:t>censorer</a:t>
            </a:r>
            <a:r>
              <a:rPr lang="en-US" sz="1500" dirty="0"/>
              <a:t> for </a:t>
            </a:r>
            <a:r>
              <a:rPr lang="en-US" sz="1500" dirty="0" err="1"/>
              <a:t>en</a:t>
            </a:r>
            <a:r>
              <a:rPr lang="en-US" sz="1500" dirty="0"/>
              <a:t> </a:t>
            </a:r>
            <a:r>
              <a:rPr lang="en-US" sz="1500" dirty="0" err="1"/>
              <a:t>ny</a:t>
            </a:r>
            <a:r>
              <a:rPr lang="en-US" sz="1500" dirty="0"/>
              <a:t> </a:t>
            </a:r>
            <a:r>
              <a:rPr lang="en-US" sz="1500" dirty="0" err="1"/>
              <a:t>periode</a:t>
            </a:r>
            <a:r>
              <a:rPr lang="en-US" sz="1500" dirty="0"/>
              <a:t> er </a:t>
            </a:r>
            <a:r>
              <a:rPr lang="en-US" sz="1500" dirty="0" err="1"/>
              <a:t>beskikket</a:t>
            </a:r>
            <a:r>
              <a:rPr lang="en-US" sz="1500" dirty="0"/>
              <a:t>, </a:t>
            </a:r>
            <a:r>
              <a:rPr lang="en-US" sz="1500" dirty="0" err="1"/>
              <a:t>afholder</a:t>
            </a:r>
            <a:r>
              <a:rPr lang="en-US" sz="1500" dirty="0"/>
              <a:t> </a:t>
            </a:r>
            <a:r>
              <a:rPr lang="en-US" sz="1500" dirty="0" err="1"/>
              <a:t>censorsekretariatet</a:t>
            </a:r>
            <a:r>
              <a:rPr lang="en-US" sz="1500" dirty="0"/>
              <a:t> </a:t>
            </a:r>
            <a:r>
              <a:rPr lang="en-US" sz="1500" dirty="0" err="1"/>
              <a:t>valg</a:t>
            </a:r>
            <a:r>
              <a:rPr lang="en-US" sz="1500" dirty="0"/>
              <a:t> </a:t>
            </a:r>
            <a:r>
              <a:rPr lang="en-US" sz="1500" dirty="0" err="1"/>
              <a:t>til</a:t>
            </a:r>
            <a:r>
              <a:rPr lang="en-US" sz="1500" dirty="0"/>
              <a:t> </a:t>
            </a:r>
            <a:r>
              <a:rPr lang="en-US" sz="1500" dirty="0" err="1"/>
              <a:t>hhv</a:t>
            </a:r>
            <a:r>
              <a:rPr lang="en-US" sz="1500" dirty="0"/>
              <a:t>. for- </a:t>
            </a:r>
            <a:r>
              <a:rPr lang="en-US" sz="1500" dirty="0" err="1"/>
              <a:t>og</a:t>
            </a:r>
            <a:r>
              <a:rPr lang="en-US" sz="1500" dirty="0"/>
              <a:t> </a:t>
            </a:r>
            <a:r>
              <a:rPr lang="en-US" sz="1500" dirty="0" err="1"/>
              <a:t>næstforpersoner</a:t>
            </a:r>
            <a:r>
              <a:rPr lang="en-US" sz="1500" dirty="0"/>
              <a:t>. </a:t>
            </a:r>
          </a:p>
          <a:p>
            <a:r>
              <a:rPr lang="en-US" sz="1500" dirty="0" err="1"/>
              <a:t>Valget</a:t>
            </a:r>
            <a:r>
              <a:rPr lang="en-US" sz="1500" dirty="0"/>
              <a:t> </a:t>
            </a:r>
            <a:r>
              <a:rPr lang="en-US" sz="1500" dirty="0" err="1"/>
              <a:t>foregår</a:t>
            </a:r>
            <a:r>
              <a:rPr lang="en-US" sz="1500" dirty="0"/>
              <a:t> </a:t>
            </a:r>
            <a:r>
              <a:rPr lang="en-US" sz="1500" dirty="0" err="1"/>
              <a:t>i</a:t>
            </a:r>
            <a:r>
              <a:rPr lang="en-US" sz="1500" dirty="0"/>
              <a:t> marts. </a:t>
            </a:r>
          </a:p>
          <a:p>
            <a:r>
              <a:rPr lang="en-US" sz="1500" dirty="0"/>
              <a:t>Alle </a:t>
            </a:r>
            <a:r>
              <a:rPr lang="en-US" sz="1500" dirty="0" err="1"/>
              <a:t>censorer</a:t>
            </a:r>
            <a:r>
              <a:rPr lang="en-US" sz="1500" dirty="0"/>
              <a:t> </a:t>
            </a:r>
            <a:r>
              <a:rPr lang="en-US" sz="1500" dirty="0" err="1"/>
              <a:t>i</a:t>
            </a:r>
            <a:r>
              <a:rPr lang="en-US" sz="1500" dirty="0"/>
              <a:t> </a:t>
            </a:r>
            <a:r>
              <a:rPr lang="en-US" sz="1500" dirty="0" err="1"/>
              <a:t>korpset</a:t>
            </a:r>
            <a:r>
              <a:rPr lang="en-US" sz="1500" dirty="0"/>
              <a:t> </a:t>
            </a:r>
            <a:r>
              <a:rPr lang="en-US" sz="1500" dirty="0" err="1"/>
              <a:t>kan</a:t>
            </a:r>
            <a:r>
              <a:rPr lang="en-US" sz="1500" dirty="0"/>
              <a:t> </a:t>
            </a:r>
            <a:r>
              <a:rPr lang="en-US" sz="1500" dirty="0" err="1"/>
              <a:t>stille</a:t>
            </a:r>
            <a:r>
              <a:rPr lang="en-US" sz="1500" dirty="0"/>
              <a:t> op – dog </a:t>
            </a:r>
            <a:r>
              <a:rPr lang="en-US" sz="1500" dirty="0" err="1"/>
              <a:t>ikke</a:t>
            </a:r>
            <a:r>
              <a:rPr lang="en-US" sz="1500" dirty="0"/>
              <a:t> </a:t>
            </a:r>
            <a:r>
              <a:rPr lang="en-US" sz="1500" dirty="0" err="1"/>
              <a:t>personer</a:t>
            </a:r>
            <a:r>
              <a:rPr lang="en-US" sz="1500" dirty="0"/>
              <a:t>, der </a:t>
            </a:r>
            <a:r>
              <a:rPr lang="en-US" sz="1500" dirty="0" err="1"/>
              <a:t>besidder</a:t>
            </a:r>
            <a:r>
              <a:rPr lang="en-US" sz="1500" dirty="0"/>
              <a:t> </a:t>
            </a:r>
            <a:r>
              <a:rPr lang="en-US" sz="1500" dirty="0" err="1"/>
              <a:t>ledende</a:t>
            </a:r>
            <a:r>
              <a:rPr lang="en-US" sz="1500" dirty="0"/>
              <a:t> </a:t>
            </a:r>
            <a:r>
              <a:rPr lang="en-US" sz="1500" dirty="0" err="1"/>
              <a:t>stillinger</a:t>
            </a:r>
            <a:r>
              <a:rPr lang="en-US" sz="1500" dirty="0"/>
              <a:t> </a:t>
            </a:r>
            <a:r>
              <a:rPr lang="en-US" sz="1500" dirty="0" err="1"/>
              <a:t>på</a:t>
            </a:r>
            <a:r>
              <a:rPr lang="en-US" sz="1500" dirty="0"/>
              <a:t> </a:t>
            </a:r>
            <a:r>
              <a:rPr lang="en-US" sz="1500" dirty="0" err="1"/>
              <a:t>uddannelsesinstitutionerne</a:t>
            </a:r>
            <a:r>
              <a:rPr lang="en-US" sz="1500" dirty="0"/>
              <a:t>, </a:t>
            </a:r>
            <a:r>
              <a:rPr lang="en-US" sz="1500" dirty="0" err="1"/>
              <a:t>f.eks</a:t>
            </a:r>
            <a:r>
              <a:rPr lang="en-US" sz="1500" dirty="0"/>
              <a:t>. </a:t>
            </a:r>
            <a:r>
              <a:rPr lang="en-US" sz="1500" dirty="0" err="1"/>
              <a:t>studieledere</a:t>
            </a:r>
            <a:r>
              <a:rPr lang="en-US" sz="1500" dirty="0"/>
              <a:t>, </a:t>
            </a:r>
            <a:r>
              <a:rPr lang="en-US" sz="1500" dirty="0" err="1"/>
              <a:t>sektionsleder</a:t>
            </a:r>
            <a:r>
              <a:rPr lang="en-US" sz="1500" dirty="0"/>
              <a:t> mv. </a:t>
            </a:r>
            <a:endParaRPr lang="da-DK" sz="1500" dirty="0">
              <a:solidFill>
                <a:srgbClr val="000000"/>
              </a:solidFill>
            </a:endParaRPr>
          </a:p>
          <a:p>
            <a:r>
              <a:rPr lang="en-US" sz="1500" dirty="0"/>
              <a:t>Er der </a:t>
            </a:r>
            <a:r>
              <a:rPr lang="en-US" sz="1500" dirty="0" err="1"/>
              <a:t>flere</a:t>
            </a:r>
            <a:r>
              <a:rPr lang="en-US" sz="1500" dirty="0"/>
              <a:t> </a:t>
            </a:r>
            <a:r>
              <a:rPr lang="en-US" sz="1500" dirty="0" err="1"/>
              <a:t>kandidater</a:t>
            </a:r>
            <a:r>
              <a:rPr lang="en-US" sz="1500" dirty="0"/>
              <a:t> </a:t>
            </a:r>
            <a:r>
              <a:rPr lang="en-US" sz="1500" dirty="0" err="1"/>
              <a:t>til</a:t>
            </a:r>
            <a:r>
              <a:rPr lang="en-US" sz="1500" dirty="0"/>
              <a:t> </a:t>
            </a:r>
            <a:r>
              <a:rPr lang="en-US" sz="1500" dirty="0" err="1"/>
              <a:t>samme</a:t>
            </a:r>
            <a:r>
              <a:rPr lang="en-US" sz="1500" dirty="0"/>
              <a:t> post </a:t>
            </a:r>
            <a:r>
              <a:rPr lang="en-US" sz="1500" dirty="0" err="1"/>
              <a:t>afholdes</a:t>
            </a:r>
            <a:r>
              <a:rPr lang="en-US" sz="1500" dirty="0"/>
              <a:t> der </a:t>
            </a:r>
            <a:r>
              <a:rPr lang="en-US" sz="1500" dirty="0" err="1"/>
              <a:t>valg</a:t>
            </a:r>
            <a:r>
              <a:rPr lang="en-US" sz="1500" dirty="0"/>
              <a:t>. </a:t>
            </a:r>
            <a:r>
              <a:rPr lang="en-US" sz="1500" dirty="0" err="1"/>
              <a:t>Stemmeberettigede</a:t>
            </a:r>
            <a:r>
              <a:rPr lang="en-US" sz="1500" dirty="0"/>
              <a:t> er alle </a:t>
            </a:r>
            <a:r>
              <a:rPr lang="en-US" sz="1500" dirty="0" err="1"/>
              <a:t>beskikkede</a:t>
            </a:r>
            <a:r>
              <a:rPr lang="en-US" sz="1500" dirty="0"/>
              <a:t> </a:t>
            </a:r>
            <a:r>
              <a:rPr lang="en-US" sz="1500" dirty="0" err="1"/>
              <a:t>censorer</a:t>
            </a:r>
            <a:r>
              <a:rPr lang="en-US" sz="1500" dirty="0"/>
              <a:t>.</a:t>
            </a:r>
            <a:endParaRPr lang="da-DK" sz="1500" dirty="0">
              <a:solidFill>
                <a:srgbClr val="000000"/>
              </a:solidFill>
            </a:endParaRPr>
          </a:p>
          <a:p>
            <a:endParaRPr lang="en-US" dirty="0"/>
          </a:p>
        </p:txBody>
      </p:sp>
      <p:sp>
        <p:nvSpPr>
          <p:cNvPr id="4" name="Content Placeholder 3">
            <a:extLst>
              <a:ext uri="{FF2B5EF4-FFF2-40B4-BE49-F238E27FC236}">
                <a16:creationId xmlns:a16="http://schemas.microsoft.com/office/drawing/2014/main" id="{B1CE087E-FE25-D5A9-C7CB-3EA08F1E2F8F}"/>
              </a:ext>
            </a:extLst>
          </p:cNvPr>
          <p:cNvSpPr>
            <a:spLocks noGrp="1"/>
          </p:cNvSpPr>
          <p:nvPr>
            <p:ph sz="half" idx="2"/>
          </p:nvPr>
        </p:nvSpPr>
        <p:spPr>
          <a:xfrm>
            <a:off x="8425503" y="2603500"/>
            <a:ext cx="2611305" cy="3416300"/>
          </a:xfrm>
        </p:spPr>
        <p:txBody>
          <a:bodyPr/>
          <a:lstStyle/>
          <a:p>
            <a:endParaRPr lang="en-US"/>
          </a:p>
        </p:txBody>
      </p:sp>
    </p:spTree>
    <p:extLst>
      <p:ext uri="{BB962C8B-B14F-4D97-AF65-F5344CB8AC3E}">
        <p14:creationId xmlns:p14="http://schemas.microsoft.com/office/powerpoint/2010/main" val="1641725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E465289-7D38-BD54-BA13-460473F80202}"/>
              </a:ext>
            </a:extLst>
          </p:cNvPr>
          <p:cNvGraphicFramePr>
            <a:graphicFrameLocks/>
          </p:cNvGraphicFramePr>
          <p:nvPr>
            <p:custDataLst>
              <p:tags r:id="rId1"/>
            </p:custDataLst>
            <p:extLst>
              <p:ext uri="{D42A27DB-BD31-4B8C-83A1-F6EECF244321}">
                <p14:modId xmlns:p14="http://schemas.microsoft.com/office/powerpoint/2010/main" val="32754012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7" name="think-cell data - do not delete" hidden="1">
                        <a:extLst>
                          <a:ext uri="{FF2B5EF4-FFF2-40B4-BE49-F238E27FC236}">
                            <a16:creationId xmlns:a16="http://schemas.microsoft.com/office/drawing/2014/main" id="{0E465289-7D38-BD54-BA13-460473F802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767E6D7-A60B-3955-F661-564BBD527958}"/>
              </a:ext>
            </a:extLst>
          </p:cNvPr>
          <p:cNvSpPr>
            <a:spLocks noGrp="1"/>
          </p:cNvSpPr>
          <p:nvPr>
            <p:ph type="title"/>
          </p:nvPr>
        </p:nvSpPr>
        <p:spPr/>
        <p:txBody>
          <a:bodyPr vert="horz"/>
          <a:lstStyle/>
          <a:p>
            <a:r>
              <a:rPr lang="en-US" err="1"/>
              <a:t>Censorledelsens</a:t>
            </a:r>
            <a:r>
              <a:rPr lang="en-US"/>
              <a:t> </a:t>
            </a:r>
            <a:r>
              <a:rPr lang="en-US" err="1"/>
              <a:t>rolle</a:t>
            </a:r>
            <a:r>
              <a:rPr lang="en-US"/>
              <a:t> </a:t>
            </a:r>
            <a:r>
              <a:rPr lang="en-US" err="1"/>
              <a:t>og</a:t>
            </a:r>
            <a:r>
              <a:rPr lang="en-US"/>
              <a:t> </a:t>
            </a:r>
            <a:r>
              <a:rPr lang="en-US" err="1"/>
              <a:t>ansvar</a:t>
            </a:r>
            <a:r>
              <a:rPr lang="en-US"/>
              <a:t> </a:t>
            </a:r>
          </a:p>
        </p:txBody>
      </p:sp>
      <p:sp>
        <p:nvSpPr>
          <p:cNvPr id="3" name="Content Placeholder 2">
            <a:extLst>
              <a:ext uri="{FF2B5EF4-FFF2-40B4-BE49-F238E27FC236}">
                <a16:creationId xmlns:a16="http://schemas.microsoft.com/office/drawing/2014/main" id="{7BADED42-B7B3-17D4-EE4D-1545C14989C1}"/>
              </a:ext>
            </a:extLst>
          </p:cNvPr>
          <p:cNvSpPr>
            <a:spLocks noGrp="1"/>
          </p:cNvSpPr>
          <p:nvPr>
            <p:ph sz="half" idx="1"/>
          </p:nvPr>
        </p:nvSpPr>
        <p:spPr>
          <a:xfrm>
            <a:off x="6492834" y="2506662"/>
            <a:ext cx="5181600" cy="4351338"/>
          </a:xfrm>
        </p:spPr>
        <p:txBody>
          <a:bodyPr vert="horz" lIns="91440" tIns="45720" rIns="91440" bIns="45720" rtlCol="0" anchor="t">
            <a:normAutofit/>
          </a:bodyPr>
          <a:lstStyle/>
          <a:p>
            <a:r>
              <a:rPr lang="en-US" dirty="0" err="1"/>
              <a:t>Overfor</a:t>
            </a:r>
            <a:r>
              <a:rPr lang="en-US" dirty="0"/>
              <a:t> </a:t>
            </a:r>
            <a:r>
              <a:rPr lang="en-US" dirty="0" err="1"/>
              <a:t>institutionerne</a:t>
            </a:r>
            <a:endParaRPr lang="en-US" dirty="0"/>
          </a:p>
          <a:p>
            <a:pPr lvl="1"/>
            <a:r>
              <a:rPr lang="en-US" sz="1200" dirty="0" err="1"/>
              <a:t>Indstille</a:t>
            </a:r>
            <a:r>
              <a:rPr lang="en-US" sz="1200" dirty="0"/>
              <a:t> </a:t>
            </a:r>
            <a:r>
              <a:rPr lang="en-US" sz="1200" dirty="0" err="1"/>
              <a:t>beskikkelser</a:t>
            </a:r>
            <a:r>
              <a:rPr lang="en-US" sz="1200" dirty="0"/>
              <a:t>/</a:t>
            </a:r>
            <a:r>
              <a:rPr lang="en-US" sz="1200" dirty="0" err="1"/>
              <a:t>afbeskikkelser</a:t>
            </a:r>
            <a:endParaRPr lang="en-US" sz="1200" dirty="0"/>
          </a:p>
          <a:p>
            <a:pPr lvl="1"/>
            <a:r>
              <a:rPr lang="en-US" sz="1200" dirty="0" err="1"/>
              <a:t>Kontaktmøder</a:t>
            </a:r>
            <a:r>
              <a:rPr lang="en-US" sz="1200" dirty="0"/>
              <a:t> (</a:t>
            </a:r>
            <a:r>
              <a:rPr lang="en-US" sz="1200" dirty="0" err="1"/>
              <a:t>rådgivning</a:t>
            </a:r>
            <a:r>
              <a:rPr lang="en-US" sz="1200" dirty="0"/>
              <a:t>)</a:t>
            </a:r>
          </a:p>
          <a:p>
            <a:pPr lvl="1"/>
            <a:r>
              <a:rPr lang="en-US" sz="1200" dirty="0" err="1"/>
              <a:t>Ankesager</a:t>
            </a:r>
            <a:endParaRPr lang="en-US" sz="1200" dirty="0"/>
          </a:p>
          <a:p>
            <a:pPr lvl="1"/>
            <a:r>
              <a:rPr lang="en-US" sz="1200" dirty="0" err="1"/>
              <a:t>Årsrapport</a:t>
            </a:r>
            <a:endParaRPr lang="en-US" sz="1200" dirty="0"/>
          </a:p>
          <a:p>
            <a:pPr lvl="1"/>
            <a:r>
              <a:rPr lang="en-US" sz="1200" dirty="0" err="1"/>
              <a:t>Tilbagemeldinger</a:t>
            </a:r>
            <a:r>
              <a:rPr lang="en-US" sz="1200" dirty="0"/>
              <a:t> (</a:t>
            </a:r>
            <a:r>
              <a:rPr lang="en-US" sz="1200" dirty="0" err="1"/>
              <a:t>kvalitetsinput</a:t>
            </a:r>
            <a:r>
              <a:rPr lang="en-US" sz="1200" dirty="0"/>
              <a:t>)</a:t>
            </a:r>
          </a:p>
          <a:p>
            <a:pPr marL="0" indent="0">
              <a:buNone/>
            </a:pPr>
            <a:endParaRPr lang="en-US" dirty="0"/>
          </a:p>
          <a:p>
            <a:pPr marL="0" indent="0">
              <a:buNone/>
            </a:pPr>
            <a:r>
              <a:rPr lang="en-US" dirty="0"/>
              <a:t>	</a:t>
            </a:r>
          </a:p>
        </p:txBody>
      </p:sp>
      <p:sp>
        <p:nvSpPr>
          <p:cNvPr id="4" name="Content Placeholder 3">
            <a:extLst>
              <a:ext uri="{FF2B5EF4-FFF2-40B4-BE49-F238E27FC236}">
                <a16:creationId xmlns:a16="http://schemas.microsoft.com/office/drawing/2014/main" id="{C04F860F-B180-E285-25DA-D2FA8A0C6013}"/>
              </a:ext>
            </a:extLst>
          </p:cNvPr>
          <p:cNvSpPr>
            <a:spLocks noGrp="1"/>
          </p:cNvSpPr>
          <p:nvPr>
            <p:ph sz="half" idx="2"/>
          </p:nvPr>
        </p:nvSpPr>
        <p:spPr>
          <a:xfrm>
            <a:off x="517566" y="2506662"/>
            <a:ext cx="5181600" cy="4351338"/>
          </a:xfrm>
        </p:spPr>
        <p:txBody>
          <a:bodyPr>
            <a:normAutofit/>
          </a:bodyPr>
          <a:lstStyle/>
          <a:p>
            <a:r>
              <a:rPr lang="en-US" dirty="0" err="1"/>
              <a:t>Overfor</a:t>
            </a:r>
            <a:r>
              <a:rPr lang="en-US" dirty="0"/>
              <a:t> </a:t>
            </a:r>
            <a:r>
              <a:rPr lang="en-US" dirty="0" err="1"/>
              <a:t>censorerne</a:t>
            </a:r>
            <a:endParaRPr lang="en-US" dirty="0"/>
          </a:p>
          <a:p>
            <a:pPr lvl="2"/>
            <a:r>
              <a:rPr lang="en-US" dirty="0" err="1"/>
              <a:t>Beskikkelse</a:t>
            </a:r>
            <a:endParaRPr lang="en-US" dirty="0"/>
          </a:p>
          <a:p>
            <a:pPr lvl="2"/>
            <a:r>
              <a:rPr lang="en-US" dirty="0" err="1"/>
              <a:t>Ankesager</a:t>
            </a:r>
            <a:endParaRPr lang="en-US" dirty="0"/>
          </a:p>
          <a:p>
            <a:pPr lvl="2"/>
            <a:r>
              <a:rPr lang="en-US" dirty="0" err="1"/>
              <a:t>Årsrapport</a:t>
            </a:r>
            <a:endParaRPr lang="en-US" dirty="0"/>
          </a:p>
          <a:p>
            <a:pPr lvl="2"/>
            <a:r>
              <a:rPr lang="en-US" dirty="0" err="1"/>
              <a:t>Censormøder</a:t>
            </a:r>
            <a:endParaRPr lang="en-US" dirty="0"/>
          </a:p>
          <a:p>
            <a:pPr lvl="2"/>
            <a:r>
              <a:rPr lang="en-US" dirty="0" err="1"/>
              <a:t>Reaktion</a:t>
            </a:r>
            <a:r>
              <a:rPr lang="en-US" dirty="0"/>
              <a:t> </a:t>
            </a:r>
            <a:r>
              <a:rPr lang="en-US" dirty="0" err="1"/>
              <a:t>på</a:t>
            </a:r>
            <a:r>
              <a:rPr lang="en-US" dirty="0"/>
              <a:t> </a:t>
            </a:r>
            <a:r>
              <a:rPr lang="en-US" dirty="0" err="1"/>
              <a:t>tilbagemeldinger</a:t>
            </a:r>
            <a:endParaRPr lang="en-US" dirty="0"/>
          </a:p>
          <a:p>
            <a:pPr lvl="2"/>
            <a:r>
              <a:rPr lang="en-US" dirty="0" err="1"/>
              <a:t>Råd</a:t>
            </a:r>
            <a:r>
              <a:rPr lang="en-US" dirty="0"/>
              <a:t> </a:t>
            </a:r>
            <a:r>
              <a:rPr lang="en-US" dirty="0" err="1"/>
              <a:t>og</a:t>
            </a:r>
            <a:r>
              <a:rPr lang="en-US" dirty="0"/>
              <a:t> </a:t>
            </a:r>
            <a:r>
              <a:rPr lang="en-US" dirty="0" err="1"/>
              <a:t>vejledning</a:t>
            </a:r>
            <a:endParaRPr lang="en-US" dirty="0"/>
          </a:p>
          <a:p>
            <a:pPr lvl="2"/>
            <a:r>
              <a:rPr lang="en-US" dirty="0" err="1"/>
              <a:t>Høringssvar</a:t>
            </a:r>
            <a:r>
              <a:rPr lang="en-US" dirty="0"/>
              <a:t> </a:t>
            </a:r>
            <a:r>
              <a:rPr lang="en-US" dirty="0" err="1"/>
              <a:t>som</a:t>
            </a:r>
            <a:r>
              <a:rPr lang="en-US" dirty="0"/>
              <a:t> </a:t>
            </a:r>
            <a:r>
              <a:rPr lang="en-US" dirty="0" err="1"/>
              <a:t>repræsentant</a:t>
            </a:r>
            <a:r>
              <a:rPr lang="en-US" dirty="0"/>
              <a:t> for </a:t>
            </a:r>
            <a:r>
              <a:rPr lang="en-US" dirty="0" err="1"/>
              <a:t>censorer</a:t>
            </a:r>
            <a:endParaRPr lang="en-US" dirty="0"/>
          </a:p>
        </p:txBody>
      </p:sp>
      <p:sp>
        <p:nvSpPr>
          <p:cNvPr id="5" name="TextBox 4">
            <a:extLst>
              <a:ext uri="{FF2B5EF4-FFF2-40B4-BE49-F238E27FC236}">
                <a16:creationId xmlns:a16="http://schemas.microsoft.com/office/drawing/2014/main" id="{EAE5EFD4-B241-0A47-41A6-336827599757}"/>
              </a:ext>
            </a:extLst>
          </p:cNvPr>
          <p:cNvSpPr txBox="1"/>
          <p:nvPr/>
        </p:nvSpPr>
        <p:spPr>
          <a:xfrm>
            <a:off x="774865" y="5792067"/>
            <a:ext cx="7872455" cy="923330"/>
          </a:xfrm>
          <a:prstGeom prst="rect">
            <a:avLst/>
          </a:prstGeom>
          <a:noFill/>
        </p:spPr>
        <p:txBody>
          <a:bodyPr wrap="square" lIns="91440" tIns="45720" rIns="91440" bIns="45720" rtlCol="0" anchor="t">
            <a:spAutoFit/>
          </a:bodyPr>
          <a:lstStyle/>
          <a:p>
            <a:r>
              <a:rPr lang="en-US" dirty="0" err="1"/>
              <a:t>Ingeniøruddannelsernes</a:t>
            </a:r>
            <a:r>
              <a:rPr lang="en-US" dirty="0"/>
              <a:t> </a:t>
            </a:r>
            <a:r>
              <a:rPr lang="en-US" dirty="0" err="1"/>
              <a:t>Sammenslutning</a:t>
            </a:r>
            <a:r>
              <a:rPr lang="en-US" dirty="0"/>
              <a:t>: </a:t>
            </a:r>
            <a:r>
              <a:rPr lang="en-US" dirty="0" err="1"/>
              <a:t>løn</a:t>
            </a:r>
            <a:r>
              <a:rPr lang="en-US" dirty="0"/>
              <a:t> </a:t>
            </a:r>
            <a:r>
              <a:rPr lang="en-US" dirty="0" err="1"/>
              <a:t>og</a:t>
            </a:r>
            <a:r>
              <a:rPr lang="en-US" dirty="0"/>
              <a:t> </a:t>
            </a:r>
            <a:r>
              <a:rPr lang="en-US" dirty="0" err="1"/>
              <a:t>udgiftsrefundering</a:t>
            </a:r>
            <a:r>
              <a:rPr lang="en-US" dirty="0"/>
              <a:t> for </a:t>
            </a:r>
            <a:r>
              <a:rPr lang="en-US" dirty="0" err="1"/>
              <a:t>censorledelsen</a:t>
            </a:r>
            <a:endParaRPr lang="en-US" dirty="0">
              <a:solidFill>
                <a:srgbClr val="000000"/>
              </a:solidFill>
            </a:endParaRPr>
          </a:p>
          <a:p>
            <a:r>
              <a:rPr lang="en-US" dirty="0" err="1"/>
              <a:t>Styrelsen</a:t>
            </a:r>
            <a:r>
              <a:rPr lang="en-US" dirty="0"/>
              <a:t>: rammer </a:t>
            </a:r>
            <a:r>
              <a:rPr lang="en-US" dirty="0" err="1"/>
              <a:t>og</a:t>
            </a:r>
            <a:r>
              <a:rPr lang="en-US" dirty="0"/>
              <a:t> </a:t>
            </a:r>
            <a:r>
              <a:rPr lang="en-US" dirty="0" err="1"/>
              <a:t>opgaver</a:t>
            </a:r>
            <a:endParaRPr lang="en-US" dirty="0" err="1">
              <a:solidFill>
                <a:srgbClr val="FF0000"/>
              </a:solidFill>
            </a:endParaRPr>
          </a:p>
        </p:txBody>
      </p:sp>
    </p:spTree>
    <p:extLst>
      <p:ext uri="{BB962C8B-B14F-4D97-AF65-F5344CB8AC3E}">
        <p14:creationId xmlns:p14="http://schemas.microsoft.com/office/powerpoint/2010/main" val="2921150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5A60579-7D82-A6E9-F51F-0257207C142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D5A60579-7D82-A6E9-F51F-0257207C14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1DE4499-D246-3FE7-E17C-C145A183042C}"/>
              </a:ext>
            </a:extLst>
          </p:cNvPr>
          <p:cNvSpPr>
            <a:spLocks noGrp="1"/>
          </p:cNvSpPr>
          <p:nvPr>
            <p:ph type="title"/>
          </p:nvPr>
        </p:nvSpPr>
        <p:spPr/>
        <p:txBody>
          <a:bodyPr vert="horz"/>
          <a:lstStyle/>
          <a:p>
            <a:r>
              <a:rPr lang="da-DK"/>
              <a:t>Censorkorpset 2026-2030</a:t>
            </a:r>
          </a:p>
        </p:txBody>
      </p:sp>
      <p:sp>
        <p:nvSpPr>
          <p:cNvPr id="8" name="Content Placeholder 7">
            <a:extLst>
              <a:ext uri="{FF2B5EF4-FFF2-40B4-BE49-F238E27FC236}">
                <a16:creationId xmlns:a16="http://schemas.microsoft.com/office/drawing/2014/main" id="{A6719156-E99E-7E5E-FC6D-E57EF545AB07}"/>
              </a:ext>
            </a:extLst>
          </p:cNvPr>
          <p:cNvSpPr>
            <a:spLocks noGrp="1"/>
          </p:cNvSpPr>
          <p:nvPr>
            <p:ph sz="half" idx="1"/>
          </p:nvPr>
        </p:nvSpPr>
        <p:spPr/>
        <p:txBody>
          <a:bodyPr vert="horz" lIns="91440" tIns="45720" rIns="91440" bIns="45720" rtlCol="0" anchor="t">
            <a:normAutofit fontScale="92500" lnSpcReduction="20000"/>
          </a:bodyPr>
          <a:lstStyle/>
          <a:p>
            <a:r>
              <a:rPr lang="da-DK" b="1" dirty="0"/>
              <a:t>Civilkorpset i tal</a:t>
            </a:r>
          </a:p>
          <a:p>
            <a:r>
              <a:rPr lang="da-DK" dirty="0"/>
              <a:t>2.644 i Civilkorpset</a:t>
            </a:r>
          </a:p>
          <a:p>
            <a:r>
              <a:rPr lang="en-US" dirty="0"/>
              <a:t>77 % </a:t>
            </a:r>
            <a:r>
              <a:rPr lang="en-US" dirty="0" err="1"/>
              <a:t>mænd</a:t>
            </a:r>
            <a:r>
              <a:rPr lang="en-US" dirty="0"/>
              <a:t> </a:t>
            </a:r>
            <a:r>
              <a:rPr lang="en-US" dirty="0" err="1"/>
              <a:t>og</a:t>
            </a:r>
            <a:r>
              <a:rPr lang="en-US" dirty="0"/>
              <a:t> 23 % </a:t>
            </a:r>
            <a:r>
              <a:rPr lang="en-US" dirty="0" err="1"/>
              <a:t>kvinder</a:t>
            </a:r>
            <a:endParaRPr lang="en-US" dirty="0"/>
          </a:p>
          <a:p>
            <a:r>
              <a:rPr lang="da-DK" dirty="0"/>
              <a:t>43 % ansat ved </a:t>
            </a:r>
            <a:r>
              <a:rPr lang="da-DK" dirty="0" err="1"/>
              <a:t>uddannelsesinst</a:t>
            </a:r>
            <a:r>
              <a:rPr lang="da-DK" dirty="0"/>
              <a:t>. - 57 % ansat i andet erhverv</a:t>
            </a:r>
          </a:p>
          <a:p>
            <a:endParaRPr lang="da-DK" dirty="0"/>
          </a:p>
          <a:p>
            <a:r>
              <a:rPr lang="da-DK" b="1" dirty="0"/>
              <a:t>Diplomkorpset i tal</a:t>
            </a:r>
          </a:p>
          <a:p>
            <a:r>
              <a:rPr lang="da-DK" dirty="0"/>
              <a:t>1386 i Diplomkorpset</a:t>
            </a:r>
          </a:p>
          <a:p>
            <a:r>
              <a:rPr lang="da-DK" dirty="0"/>
              <a:t>80 % mænd og 20 % kvinder</a:t>
            </a:r>
          </a:p>
          <a:p>
            <a:r>
              <a:rPr lang="da-DK" dirty="0"/>
              <a:t>37% ansat ved </a:t>
            </a:r>
            <a:r>
              <a:rPr lang="da-DK" dirty="0" err="1"/>
              <a:t>uddannelsesinst</a:t>
            </a:r>
            <a:r>
              <a:rPr lang="da-DK" dirty="0"/>
              <a:t>.- 63 % ansat i andet erhverv</a:t>
            </a:r>
          </a:p>
        </p:txBody>
      </p:sp>
      <p:graphicFrame>
        <p:nvGraphicFramePr>
          <p:cNvPr id="3" name="Chart 2">
            <a:extLst>
              <a:ext uri="{FF2B5EF4-FFF2-40B4-BE49-F238E27FC236}">
                <a16:creationId xmlns:a16="http://schemas.microsoft.com/office/drawing/2014/main" id="{AFA490B6-B52B-D458-FF07-9B00A4C412EB}"/>
              </a:ext>
            </a:extLst>
          </p:cNvPr>
          <p:cNvGraphicFramePr/>
          <p:nvPr>
            <p:extLst>
              <p:ext uri="{D42A27DB-BD31-4B8C-83A1-F6EECF244321}">
                <p14:modId xmlns:p14="http://schemas.microsoft.com/office/powerpoint/2010/main" val="2589285218"/>
              </p:ext>
            </p:extLst>
          </p:nvPr>
        </p:nvGraphicFramePr>
        <p:xfrm>
          <a:off x="6096000" y="2492127"/>
          <a:ext cx="5037117" cy="365174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348001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8BB209A-5621-988A-F1E8-FBB35C6660F6}"/>
              </a:ext>
            </a:extLst>
          </p:cNvPr>
          <p:cNvGraphicFramePr>
            <a:graphicFrameLocks/>
          </p:cNvGraphicFramePr>
          <p:nvPr>
            <p:custDataLst>
              <p:tags r:id="rId1"/>
            </p:custDataLst>
            <p:extLst>
              <p:ext uri="{D42A27DB-BD31-4B8C-83A1-F6EECF244321}">
                <p14:modId xmlns:p14="http://schemas.microsoft.com/office/powerpoint/2010/main" val="12610184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C8BB209A-5621-988A-F1E8-FBB35C6660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9087755-9E41-8A71-7A8D-B2A71B3FA7B5}"/>
              </a:ext>
            </a:extLst>
          </p:cNvPr>
          <p:cNvSpPr>
            <a:spLocks noGrp="1"/>
          </p:cNvSpPr>
          <p:nvPr>
            <p:ph type="title"/>
          </p:nvPr>
        </p:nvSpPr>
        <p:spPr/>
        <p:txBody>
          <a:bodyPr vert="horz"/>
          <a:lstStyle/>
          <a:p>
            <a:r>
              <a:rPr lang="en-US" err="1"/>
              <a:t>Beskikkelse</a:t>
            </a:r>
            <a:r>
              <a:rPr lang="en-US"/>
              <a:t> </a:t>
            </a:r>
            <a:r>
              <a:rPr lang="en-US" err="1"/>
              <a:t>af</a:t>
            </a:r>
            <a:r>
              <a:rPr lang="en-US"/>
              <a:t> </a:t>
            </a:r>
            <a:r>
              <a:rPr lang="en-US" err="1"/>
              <a:t>nyt</a:t>
            </a:r>
            <a:r>
              <a:rPr lang="en-US"/>
              <a:t> </a:t>
            </a:r>
            <a:r>
              <a:rPr lang="en-US" err="1"/>
              <a:t>censorkorps</a:t>
            </a:r>
            <a:r>
              <a:rPr lang="en-US"/>
              <a:t> </a:t>
            </a:r>
          </a:p>
        </p:txBody>
      </p:sp>
      <p:sp>
        <p:nvSpPr>
          <p:cNvPr id="3" name="Content Placeholder 2">
            <a:extLst>
              <a:ext uri="{FF2B5EF4-FFF2-40B4-BE49-F238E27FC236}">
                <a16:creationId xmlns:a16="http://schemas.microsoft.com/office/drawing/2014/main" id="{DB3CA781-B6FA-0E29-DAE1-3E0DD6487AB1}"/>
              </a:ext>
            </a:extLst>
          </p:cNvPr>
          <p:cNvSpPr>
            <a:spLocks noGrp="1"/>
          </p:cNvSpPr>
          <p:nvPr>
            <p:ph sz="half" idx="1"/>
          </p:nvPr>
        </p:nvSpPr>
        <p:spPr>
          <a:xfrm>
            <a:off x="500192" y="2439291"/>
            <a:ext cx="11218566" cy="4170055"/>
          </a:xfrm>
        </p:spPr>
        <p:txBody>
          <a:bodyPr vert="horz" lIns="91440" tIns="45720" rIns="91440" bIns="45720" rtlCol="0" anchor="t">
            <a:normAutofit fontScale="85000" lnSpcReduction="10000"/>
          </a:bodyPr>
          <a:lstStyle/>
          <a:p>
            <a:pPr marL="0" indent="0">
              <a:buNone/>
            </a:pPr>
            <a:r>
              <a:rPr lang="en-US" b="1" u="sng" dirty="0" err="1"/>
              <a:t>Beskikkelse</a:t>
            </a:r>
            <a:r>
              <a:rPr lang="en-US" b="1" u="sng" dirty="0"/>
              <a:t> </a:t>
            </a:r>
            <a:r>
              <a:rPr lang="en-US" b="1" u="sng" dirty="0" err="1"/>
              <a:t>af</a:t>
            </a:r>
            <a:r>
              <a:rPr lang="en-US" b="1" u="sng" dirty="0"/>
              <a:t> </a:t>
            </a:r>
            <a:r>
              <a:rPr lang="en-US" b="1" u="sng" dirty="0" err="1"/>
              <a:t>censorer</a:t>
            </a:r>
            <a:endParaRPr lang="en-US" b="1" u="sng" dirty="0"/>
          </a:p>
          <a:p>
            <a:pPr>
              <a:buFont typeface="Wingdings" panose="05000000000000000000" pitchFamily="2" charset="2"/>
              <a:buChar char="Ø"/>
            </a:pPr>
            <a:r>
              <a:rPr lang="en-US" sz="1600" dirty="0" err="1"/>
              <a:t>Invitationer</a:t>
            </a:r>
            <a:r>
              <a:rPr lang="en-US" sz="1600" dirty="0"/>
              <a:t> </a:t>
            </a:r>
            <a:r>
              <a:rPr lang="en-US" sz="1600" dirty="0" err="1"/>
              <a:t>til</a:t>
            </a:r>
            <a:r>
              <a:rPr lang="en-US" sz="1600" dirty="0"/>
              <a:t> </a:t>
            </a:r>
            <a:r>
              <a:rPr lang="en-US" sz="1600" dirty="0" err="1"/>
              <a:t>personer</a:t>
            </a:r>
            <a:r>
              <a:rPr lang="en-US" sz="1600" dirty="0"/>
              <a:t>, der </a:t>
            </a:r>
            <a:r>
              <a:rPr lang="en-US" sz="1600" dirty="0" err="1"/>
              <a:t>ønskes</a:t>
            </a:r>
            <a:r>
              <a:rPr lang="en-US" sz="1600" dirty="0"/>
              <a:t> </a:t>
            </a:r>
            <a:r>
              <a:rPr lang="en-US" sz="1600" dirty="0" err="1"/>
              <a:t>beskikket</a:t>
            </a:r>
            <a:r>
              <a:rPr lang="en-US" sz="1600" dirty="0"/>
              <a:t>, </a:t>
            </a:r>
            <a:r>
              <a:rPr lang="en-US" sz="1600" dirty="0" err="1"/>
              <a:t>sendes</a:t>
            </a:r>
            <a:r>
              <a:rPr lang="en-US" sz="1600" dirty="0"/>
              <a:t> via </a:t>
            </a:r>
            <a:r>
              <a:rPr lang="en-US" sz="1600" dirty="0" err="1"/>
              <a:t>CensorNet</a:t>
            </a:r>
            <a:r>
              <a:rPr lang="en-US" sz="1600" dirty="0"/>
              <a:t>.</a:t>
            </a:r>
          </a:p>
          <a:p>
            <a:pPr>
              <a:buFont typeface="Wingdings" panose="05000000000000000000" pitchFamily="2" charset="2"/>
              <a:buChar char="Ø"/>
            </a:pPr>
            <a:r>
              <a:rPr lang="en-US" sz="1600" dirty="0"/>
              <a:t>	</a:t>
            </a:r>
            <a:r>
              <a:rPr lang="en-US" sz="1600" dirty="0" err="1"/>
              <a:t>Ønsker</a:t>
            </a:r>
            <a:r>
              <a:rPr lang="en-US" sz="1600" dirty="0"/>
              <a:t> </a:t>
            </a:r>
            <a:r>
              <a:rPr lang="en-US" sz="1600" dirty="0" err="1"/>
              <a:t>kan</a:t>
            </a:r>
            <a:r>
              <a:rPr lang="en-US" sz="1600" dirty="0"/>
              <a:t> </a:t>
            </a:r>
            <a:r>
              <a:rPr lang="en-US" sz="1600" dirty="0" err="1"/>
              <a:t>komme</a:t>
            </a:r>
            <a:r>
              <a:rPr lang="en-US" sz="1600" dirty="0"/>
              <a:t> </a:t>
            </a:r>
            <a:r>
              <a:rPr lang="en-US" sz="1600" dirty="0" err="1"/>
              <a:t>fra</a:t>
            </a:r>
            <a:r>
              <a:rPr lang="en-US" sz="1600" dirty="0"/>
              <a:t> </a:t>
            </a:r>
            <a:r>
              <a:rPr lang="en-US" sz="1600" dirty="0" err="1">
                <a:solidFill>
                  <a:srgbClr val="212529"/>
                </a:solidFill>
                <a:highlight>
                  <a:srgbClr val="F9F9FB"/>
                </a:highlight>
              </a:rPr>
              <a:t>medlemmer</a:t>
            </a:r>
            <a:r>
              <a:rPr lang="en-US" sz="1600" dirty="0">
                <a:solidFill>
                  <a:srgbClr val="212529"/>
                </a:solidFill>
                <a:highlight>
                  <a:srgbClr val="F9F9FB"/>
                </a:highlight>
                <a:ea typeface="+mn-lt"/>
                <a:cs typeface="+mn-lt"/>
              </a:rPr>
              <a:t> </a:t>
            </a:r>
            <a:r>
              <a:rPr lang="en-US" sz="1600" dirty="0" err="1">
                <a:solidFill>
                  <a:srgbClr val="212529"/>
                </a:solidFill>
                <a:highlight>
                  <a:srgbClr val="F9F9FB"/>
                </a:highlight>
                <a:ea typeface="+mn-lt"/>
                <a:cs typeface="+mn-lt"/>
              </a:rPr>
              <a:t>af</a:t>
            </a:r>
            <a:r>
              <a:rPr lang="en-US" sz="1600" dirty="0">
                <a:solidFill>
                  <a:srgbClr val="212529"/>
                </a:solidFill>
                <a:highlight>
                  <a:srgbClr val="F9F9FB"/>
                </a:highlight>
                <a:ea typeface="+mn-lt"/>
                <a:cs typeface="+mn-lt"/>
              </a:rPr>
              <a:t> </a:t>
            </a:r>
            <a:r>
              <a:rPr lang="en-US" sz="1600" dirty="0" err="1">
                <a:solidFill>
                  <a:srgbClr val="212529"/>
                </a:solidFill>
                <a:highlight>
                  <a:srgbClr val="F9F9FB"/>
                </a:highlight>
                <a:ea typeface="+mn-lt"/>
                <a:cs typeface="+mn-lt"/>
              </a:rPr>
              <a:t>korpset</a:t>
            </a:r>
            <a:r>
              <a:rPr lang="en-US" sz="1600" dirty="0">
                <a:solidFill>
                  <a:srgbClr val="212529"/>
                </a:solidFill>
                <a:highlight>
                  <a:srgbClr val="F9F9FB"/>
                </a:highlight>
                <a:ea typeface="+mn-lt"/>
                <a:cs typeface="+mn-lt"/>
              </a:rPr>
              <a:t>, </a:t>
            </a:r>
            <a:r>
              <a:rPr lang="en-US" sz="1600" dirty="0" err="1">
                <a:solidFill>
                  <a:srgbClr val="212529"/>
                </a:solidFill>
                <a:highlight>
                  <a:srgbClr val="F9F9FB"/>
                </a:highlight>
                <a:ea typeface="+mn-lt"/>
                <a:cs typeface="+mn-lt"/>
              </a:rPr>
              <a:t>uddannelsesinstitutioner</a:t>
            </a:r>
            <a:r>
              <a:rPr lang="en-US" sz="1600" dirty="0">
                <a:solidFill>
                  <a:srgbClr val="212529"/>
                </a:solidFill>
                <a:highlight>
                  <a:srgbClr val="F9F9FB"/>
                </a:highlight>
                <a:ea typeface="+mn-lt"/>
                <a:cs typeface="+mn-lt"/>
              </a:rPr>
              <a:t> </a:t>
            </a:r>
            <a:r>
              <a:rPr lang="en-US" sz="1600" dirty="0" err="1">
                <a:solidFill>
                  <a:srgbClr val="212529"/>
                </a:solidFill>
                <a:highlight>
                  <a:srgbClr val="F9F9FB"/>
                </a:highlight>
                <a:ea typeface="+mn-lt"/>
                <a:cs typeface="+mn-lt"/>
              </a:rPr>
              <a:t>og</a:t>
            </a:r>
            <a:r>
              <a:rPr lang="en-US" sz="1600" dirty="0">
                <a:solidFill>
                  <a:srgbClr val="212529"/>
                </a:solidFill>
                <a:highlight>
                  <a:srgbClr val="F9F9FB"/>
                </a:highlight>
                <a:ea typeface="+mn-lt"/>
                <a:cs typeface="+mn-lt"/>
              </a:rPr>
              <a:t> via </a:t>
            </a:r>
            <a:r>
              <a:rPr lang="en-US" sz="1600" dirty="0" err="1">
                <a:solidFill>
                  <a:srgbClr val="212529"/>
                </a:solidFill>
                <a:highlight>
                  <a:srgbClr val="F9F9FB"/>
                </a:highlight>
                <a:ea typeface="+mn-lt"/>
                <a:cs typeface="+mn-lt"/>
              </a:rPr>
              <a:t>offentlige</a:t>
            </a:r>
            <a:r>
              <a:rPr lang="en-US" sz="1600" dirty="0">
                <a:solidFill>
                  <a:srgbClr val="212529"/>
                </a:solidFill>
                <a:highlight>
                  <a:srgbClr val="F9F9FB"/>
                </a:highlight>
                <a:ea typeface="+mn-lt"/>
                <a:cs typeface="+mn-lt"/>
              </a:rPr>
              <a:t> </a:t>
            </a:r>
            <a:r>
              <a:rPr lang="en-US" sz="1600" dirty="0" err="1">
                <a:solidFill>
                  <a:srgbClr val="212529"/>
                </a:solidFill>
                <a:highlight>
                  <a:srgbClr val="F9F9FB"/>
                </a:highlight>
                <a:ea typeface="+mn-lt"/>
                <a:cs typeface="+mn-lt"/>
              </a:rPr>
              <a:t>opslag</a:t>
            </a:r>
            <a:r>
              <a:rPr lang="en-US" sz="1600" dirty="0">
                <a:solidFill>
                  <a:srgbClr val="212529"/>
                </a:solidFill>
                <a:highlight>
                  <a:srgbClr val="F9F9FB"/>
                </a:highlight>
                <a:ea typeface="+mn-lt"/>
                <a:cs typeface="+mn-lt"/>
              </a:rPr>
              <a:t> </a:t>
            </a:r>
            <a:r>
              <a:rPr lang="en-US" sz="1600" dirty="0" err="1">
                <a:solidFill>
                  <a:srgbClr val="212529"/>
                </a:solidFill>
                <a:highlight>
                  <a:srgbClr val="F9F9FB"/>
                </a:highlight>
                <a:ea typeface="+mn-lt"/>
                <a:cs typeface="+mn-lt"/>
              </a:rPr>
              <a:t>i</a:t>
            </a:r>
            <a:r>
              <a:rPr lang="en-US" sz="1600" dirty="0">
                <a:solidFill>
                  <a:srgbClr val="212529"/>
                </a:solidFill>
                <a:highlight>
                  <a:srgbClr val="F9F9FB"/>
                </a:highlight>
                <a:ea typeface="+mn-lt"/>
                <a:cs typeface="+mn-lt"/>
              </a:rPr>
              <a:t> </a:t>
            </a:r>
            <a:r>
              <a:rPr lang="en-US" sz="1600" dirty="0" err="1">
                <a:solidFill>
                  <a:srgbClr val="212529"/>
                </a:solidFill>
                <a:highlight>
                  <a:srgbClr val="F9F9FB"/>
                </a:highlight>
                <a:ea typeface="+mn-lt"/>
                <a:cs typeface="+mn-lt"/>
              </a:rPr>
              <a:t>relevante</a:t>
            </a:r>
            <a:r>
              <a:rPr lang="en-US" sz="1600" dirty="0">
                <a:solidFill>
                  <a:srgbClr val="212529"/>
                </a:solidFill>
                <a:highlight>
                  <a:srgbClr val="F9F9FB"/>
                </a:highlight>
                <a:ea typeface="+mn-lt"/>
                <a:cs typeface="+mn-lt"/>
              </a:rPr>
              <a:t> </a:t>
            </a:r>
            <a:r>
              <a:rPr lang="en-US" sz="1600" dirty="0" err="1">
                <a:solidFill>
                  <a:srgbClr val="212529"/>
                </a:solidFill>
                <a:highlight>
                  <a:srgbClr val="F9F9FB"/>
                </a:highlight>
                <a:ea typeface="+mn-lt"/>
                <a:cs typeface="+mn-lt"/>
              </a:rPr>
              <a:t>medier</a:t>
            </a:r>
            <a:r>
              <a:rPr lang="en-US" sz="1600" dirty="0">
                <a:solidFill>
                  <a:srgbClr val="212529"/>
                </a:solidFill>
                <a:highlight>
                  <a:srgbClr val="F9F9FB"/>
                </a:highlight>
                <a:ea typeface="+mn-lt"/>
                <a:cs typeface="+mn-lt"/>
              </a:rPr>
              <a:t>.</a:t>
            </a:r>
            <a:endParaRPr lang="en-US" sz="1600" dirty="0">
              <a:highlight>
                <a:srgbClr val="FFFF00"/>
              </a:highlight>
            </a:endParaRPr>
          </a:p>
          <a:p>
            <a:pPr>
              <a:buFont typeface="Wingdings" panose="05000000000000000000" pitchFamily="2" charset="2"/>
              <a:buChar char="Ø"/>
            </a:pPr>
            <a:r>
              <a:rPr lang="en-US" sz="1600" dirty="0" err="1"/>
              <a:t>Censorkandidater</a:t>
            </a:r>
            <a:r>
              <a:rPr lang="en-US" sz="1600" dirty="0"/>
              <a:t> </a:t>
            </a:r>
            <a:r>
              <a:rPr lang="en-US" sz="1600" dirty="0" err="1"/>
              <a:t>indsender</a:t>
            </a:r>
            <a:r>
              <a:rPr lang="en-US" sz="1600" dirty="0"/>
              <a:t> </a:t>
            </a:r>
            <a:r>
              <a:rPr lang="en-US" sz="1600" dirty="0" err="1"/>
              <a:t>ansøgning</a:t>
            </a:r>
            <a:r>
              <a:rPr lang="en-US" sz="1600" dirty="0"/>
              <a:t>/</a:t>
            </a:r>
            <a:r>
              <a:rPr lang="en-US" sz="1600" dirty="0" err="1"/>
              <a:t>beskikkelsesinformationer</a:t>
            </a:r>
            <a:endParaRPr lang="en-US" sz="1600" dirty="0"/>
          </a:p>
          <a:p>
            <a:pPr>
              <a:buFont typeface="Wingdings" panose="05000000000000000000" pitchFamily="2" charset="2"/>
              <a:buChar char="Ø"/>
            </a:pPr>
            <a:r>
              <a:rPr lang="en-US" sz="1600" dirty="0" err="1"/>
              <a:t>Censorledelsen</a:t>
            </a:r>
            <a:r>
              <a:rPr lang="en-US" sz="1600" dirty="0"/>
              <a:t> for de </a:t>
            </a:r>
            <a:r>
              <a:rPr lang="en-US" sz="1600" dirty="0" err="1"/>
              <a:t>enkelte</a:t>
            </a:r>
            <a:r>
              <a:rPr lang="en-US" sz="1600" dirty="0"/>
              <a:t> </a:t>
            </a:r>
            <a:r>
              <a:rPr lang="en-US" sz="1600" dirty="0" err="1"/>
              <a:t>fagretninger</a:t>
            </a:r>
            <a:r>
              <a:rPr lang="en-US" sz="1600" dirty="0"/>
              <a:t> </a:t>
            </a:r>
            <a:r>
              <a:rPr lang="en-US" sz="1600" dirty="0" err="1"/>
              <a:t>gennemgår</a:t>
            </a:r>
            <a:r>
              <a:rPr lang="en-US" sz="1600" dirty="0"/>
              <a:t> </a:t>
            </a:r>
            <a:r>
              <a:rPr lang="en-US" sz="1600" dirty="0" err="1"/>
              <a:t>ansøgninger</a:t>
            </a:r>
            <a:r>
              <a:rPr lang="en-US" sz="1600" dirty="0"/>
              <a:t> </a:t>
            </a:r>
            <a:r>
              <a:rPr lang="en-US" sz="1600" dirty="0" err="1"/>
              <a:t>og</a:t>
            </a:r>
            <a:r>
              <a:rPr lang="en-US" sz="1600" dirty="0"/>
              <a:t> </a:t>
            </a:r>
            <a:r>
              <a:rPr lang="en-US" sz="1600" dirty="0" err="1"/>
              <a:t>godkender</a:t>
            </a:r>
            <a:r>
              <a:rPr lang="en-US" sz="1600" dirty="0"/>
              <a:t>/</a:t>
            </a:r>
            <a:r>
              <a:rPr lang="en-US" sz="1600" dirty="0" err="1"/>
              <a:t>afviser</a:t>
            </a:r>
            <a:r>
              <a:rPr lang="en-US" sz="1600" dirty="0"/>
              <a:t> </a:t>
            </a:r>
            <a:r>
              <a:rPr lang="en-US" sz="1600" dirty="0" err="1"/>
              <a:t>kandidater</a:t>
            </a:r>
            <a:r>
              <a:rPr lang="en-US" sz="1600" dirty="0"/>
              <a:t> </a:t>
            </a:r>
            <a:r>
              <a:rPr lang="en-US" sz="1600" dirty="0" err="1"/>
              <a:t>pba</a:t>
            </a:r>
            <a:r>
              <a:rPr lang="en-US" sz="1600" dirty="0"/>
              <a:t>. </a:t>
            </a:r>
            <a:r>
              <a:rPr lang="en-US" sz="1600" dirty="0" err="1"/>
              <a:t>kriterier</a:t>
            </a:r>
            <a:r>
              <a:rPr lang="en-US" sz="1600" dirty="0"/>
              <a:t> I </a:t>
            </a:r>
            <a:r>
              <a:rPr lang="en-US" sz="1600" dirty="0" err="1"/>
              <a:t>bekendtgørelsen</a:t>
            </a:r>
            <a:r>
              <a:rPr lang="en-US" sz="1600" dirty="0"/>
              <a:t> </a:t>
            </a:r>
            <a:endParaRPr lang="en-US" sz="1600" dirty="0">
              <a:solidFill>
                <a:srgbClr val="FF0000"/>
              </a:solidFill>
            </a:endParaRPr>
          </a:p>
          <a:p>
            <a:pPr lvl="1">
              <a:buFont typeface="Wingdings" panose="05000000000000000000" pitchFamily="2" charset="2"/>
              <a:buChar char="Ø"/>
            </a:pPr>
            <a:r>
              <a:rPr lang="en-US" b="1" dirty="0" err="1"/>
              <a:t>Bekendtgørelsens</a:t>
            </a:r>
            <a:r>
              <a:rPr lang="en-US" b="1" dirty="0"/>
              <a:t> </a:t>
            </a:r>
            <a:r>
              <a:rPr lang="en-US" b="1" dirty="0" err="1"/>
              <a:t>krav</a:t>
            </a:r>
            <a:r>
              <a:rPr lang="en-US" b="1" dirty="0"/>
              <a:t>:  </a:t>
            </a:r>
            <a:r>
              <a:rPr lang="en-US" dirty="0" err="1"/>
              <a:t>kvalifikationer</a:t>
            </a:r>
            <a:r>
              <a:rPr lang="en-US" dirty="0"/>
              <a:t> </a:t>
            </a:r>
            <a:r>
              <a:rPr lang="en-US" dirty="0" err="1"/>
              <a:t>og</a:t>
            </a:r>
            <a:r>
              <a:rPr lang="en-US" dirty="0"/>
              <a:t> </a:t>
            </a:r>
            <a:r>
              <a:rPr lang="en-US" dirty="0" err="1"/>
              <a:t>aktuel</a:t>
            </a:r>
            <a:r>
              <a:rPr lang="en-US" dirty="0"/>
              <a:t> </a:t>
            </a:r>
            <a:r>
              <a:rPr lang="en-US" dirty="0" err="1"/>
              <a:t>viden</a:t>
            </a:r>
            <a:r>
              <a:rPr lang="en-US" dirty="0"/>
              <a:t>, </a:t>
            </a:r>
            <a:r>
              <a:rPr lang="en-US" dirty="0" err="1"/>
              <a:t>passende</a:t>
            </a:r>
            <a:r>
              <a:rPr lang="en-US" dirty="0"/>
              <a:t> </a:t>
            </a:r>
            <a:r>
              <a:rPr lang="en-US" dirty="0" err="1"/>
              <a:t>spredning</a:t>
            </a:r>
            <a:r>
              <a:rPr lang="en-US" dirty="0"/>
              <a:t> I </a:t>
            </a:r>
            <a:r>
              <a:rPr lang="en-US" dirty="0" err="1"/>
              <a:t>fagområder</a:t>
            </a:r>
            <a:r>
              <a:rPr lang="en-US" dirty="0"/>
              <a:t> </a:t>
            </a:r>
            <a:r>
              <a:rPr lang="en-US" dirty="0" err="1"/>
              <a:t>og</a:t>
            </a:r>
            <a:r>
              <a:rPr lang="en-US" dirty="0"/>
              <a:t> </a:t>
            </a:r>
            <a:r>
              <a:rPr lang="en-US" dirty="0" err="1"/>
              <a:t>erhverv</a:t>
            </a:r>
            <a:r>
              <a:rPr lang="en-US" dirty="0"/>
              <a:t>, </a:t>
            </a:r>
            <a:r>
              <a:rPr lang="en-US" dirty="0" err="1"/>
              <a:t>tilstræbt</a:t>
            </a:r>
            <a:r>
              <a:rPr lang="en-US" dirty="0"/>
              <a:t> </a:t>
            </a:r>
            <a:r>
              <a:rPr lang="en-US" dirty="0" err="1"/>
              <a:t>lige</a:t>
            </a:r>
            <a:r>
              <a:rPr lang="en-US" dirty="0"/>
              <a:t> </a:t>
            </a:r>
            <a:r>
              <a:rPr lang="en-US" dirty="0" err="1"/>
              <a:t>fordeling</a:t>
            </a:r>
            <a:r>
              <a:rPr lang="en-US" dirty="0"/>
              <a:t> </a:t>
            </a:r>
            <a:r>
              <a:rPr lang="en-US" dirty="0" err="1"/>
              <a:t>af</a:t>
            </a:r>
            <a:r>
              <a:rPr lang="en-US" dirty="0"/>
              <a:t> </a:t>
            </a:r>
            <a:r>
              <a:rPr lang="en-US" dirty="0" err="1"/>
              <a:t>mænd</a:t>
            </a:r>
            <a:r>
              <a:rPr lang="en-US" dirty="0"/>
              <a:t> </a:t>
            </a:r>
            <a:r>
              <a:rPr lang="en-US" dirty="0" err="1"/>
              <a:t>og</a:t>
            </a:r>
            <a:r>
              <a:rPr lang="en-US" dirty="0"/>
              <a:t> </a:t>
            </a:r>
            <a:r>
              <a:rPr lang="en-US" dirty="0" err="1"/>
              <a:t>kvinder</a:t>
            </a:r>
            <a:r>
              <a:rPr lang="en-US" dirty="0"/>
              <a:t>, </a:t>
            </a:r>
            <a:r>
              <a:rPr lang="en-US" dirty="0" err="1"/>
              <a:t>udskiftning</a:t>
            </a:r>
            <a:r>
              <a:rPr lang="en-US" dirty="0"/>
              <a:t> </a:t>
            </a:r>
            <a:r>
              <a:rPr lang="en-US" dirty="0" err="1"/>
              <a:t>af</a:t>
            </a:r>
            <a:r>
              <a:rPr lang="en-US" dirty="0"/>
              <a:t> </a:t>
            </a:r>
            <a:r>
              <a:rPr lang="en-US" dirty="0" err="1"/>
              <a:t>mindst</a:t>
            </a:r>
            <a:r>
              <a:rPr lang="en-US" dirty="0"/>
              <a:t> </a:t>
            </a:r>
            <a:r>
              <a:rPr lang="en-US" dirty="0" err="1"/>
              <a:t>en</a:t>
            </a:r>
            <a:r>
              <a:rPr lang="en-US" dirty="0"/>
              <a:t> </a:t>
            </a:r>
            <a:r>
              <a:rPr lang="en-US" dirty="0" err="1"/>
              <a:t>fjerdede</a:t>
            </a:r>
            <a:r>
              <a:rPr lang="en-US" dirty="0"/>
              <a:t> </a:t>
            </a:r>
            <a:r>
              <a:rPr lang="en-US" dirty="0" err="1"/>
              <a:t>af</a:t>
            </a:r>
            <a:r>
              <a:rPr lang="en-US" dirty="0"/>
              <a:t> </a:t>
            </a:r>
            <a:r>
              <a:rPr lang="en-US" dirty="0" err="1"/>
              <a:t>korpset</a:t>
            </a:r>
            <a:r>
              <a:rPr lang="en-US" dirty="0"/>
              <a:t>, </a:t>
            </a:r>
            <a:r>
              <a:rPr lang="en-US" dirty="0" err="1"/>
              <a:t>korpsstørrelsen</a:t>
            </a:r>
            <a:r>
              <a:rPr lang="en-US" dirty="0"/>
              <a:t> </a:t>
            </a:r>
            <a:r>
              <a:rPr lang="en-US" dirty="0" err="1"/>
              <a:t>ifht</a:t>
            </a:r>
            <a:r>
              <a:rPr lang="en-US" dirty="0"/>
              <a:t>. </a:t>
            </a:r>
            <a:r>
              <a:rPr lang="en-US" dirty="0" err="1"/>
              <a:t>tildeling</a:t>
            </a:r>
            <a:r>
              <a:rPr lang="en-US" dirty="0"/>
              <a:t> </a:t>
            </a:r>
            <a:r>
              <a:rPr lang="en-US" dirty="0" err="1"/>
              <a:t>af</a:t>
            </a:r>
            <a:r>
              <a:rPr lang="en-US" dirty="0"/>
              <a:t> </a:t>
            </a:r>
            <a:r>
              <a:rPr lang="en-US" dirty="0" err="1"/>
              <a:t>opgaver</a:t>
            </a:r>
            <a:r>
              <a:rPr lang="en-US" dirty="0"/>
              <a:t> </a:t>
            </a:r>
          </a:p>
          <a:p>
            <a:pPr lvl="1">
              <a:buFont typeface="Wingdings" panose="05000000000000000000" pitchFamily="2" charset="2"/>
              <a:buChar char="Ø"/>
            </a:pPr>
            <a:r>
              <a:rPr lang="en-US" b="1" dirty="0" err="1"/>
              <a:t>Censorledelsens</a:t>
            </a:r>
            <a:r>
              <a:rPr lang="en-US" b="1" dirty="0"/>
              <a:t> </a:t>
            </a:r>
            <a:r>
              <a:rPr lang="en-US" b="1" dirty="0" err="1"/>
              <a:t>udmøntning</a:t>
            </a:r>
            <a:r>
              <a:rPr lang="en-US" dirty="0"/>
              <a:t>: </a:t>
            </a:r>
            <a:r>
              <a:rPr lang="en-US" dirty="0" err="1"/>
              <a:t>ajourført</a:t>
            </a:r>
            <a:r>
              <a:rPr lang="en-US" dirty="0"/>
              <a:t> CV, min. 5 </a:t>
            </a:r>
            <a:r>
              <a:rPr lang="en-US" dirty="0" err="1"/>
              <a:t>års</a:t>
            </a:r>
            <a:r>
              <a:rPr lang="en-US" dirty="0"/>
              <a:t> </a:t>
            </a:r>
            <a:r>
              <a:rPr lang="en-US" dirty="0" err="1"/>
              <a:t>erfaring</a:t>
            </a:r>
            <a:r>
              <a:rPr lang="en-US" dirty="0"/>
              <a:t> (3 </a:t>
            </a:r>
            <a:r>
              <a:rPr lang="en-US" dirty="0" err="1"/>
              <a:t>år</a:t>
            </a:r>
            <a:r>
              <a:rPr lang="en-US" dirty="0"/>
              <a:t> for </a:t>
            </a:r>
            <a:r>
              <a:rPr lang="en-US" dirty="0" err="1"/>
              <a:t>Phd</a:t>
            </a:r>
            <a:r>
              <a:rPr lang="en-US" dirty="0"/>
              <a:t>), </a:t>
            </a:r>
            <a:r>
              <a:rPr lang="en-US" dirty="0" err="1"/>
              <a:t>erhvervsaktiv</a:t>
            </a:r>
            <a:r>
              <a:rPr lang="en-US" dirty="0"/>
              <a:t> (</a:t>
            </a:r>
            <a:r>
              <a:rPr lang="en-US" dirty="0" err="1"/>
              <a:t>eller</a:t>
            </a:r>
            <a:r>
              <a:rPr lang="en-US" dirty="0"/>
              <a:t> </a:t>
            </a:r>
            <a:r>
              <a:rPr lang="en-US" dirty="0" err="1"/>
              <a:t>nylig</a:t>
            </a:r>
            <a:r>
              <a:rPr lang="en-US" dirty="0"/>
              <a:t> </a:t>
            </a:r>
            <a:r>
              <a:rPr lang="en-US" dirty="0" err="1"/>
              <a:t>udtrædelse</a:t>
            </a:r>
            <a:r>
              <a:rPr lang="en-US" dirty="0"/>
              <a:t> </a:t>
            </a:r>
            <a:r>
              <a:rPr lang="en-US" dirty="0" err="1"/>
              <a:t>fra</a:t>
            </a:r>
            <a:r>
              <a:rPr lang="en-US" dirty="0"/>
              <a:t> </a:t>
            </a:r>
            <a:r>
              <a:rPr lang="en-US" dirty="0" err="1"/>
              <a:t>arbejdsmarkedet</a:t>
            </a:r>
            <a:r>
              <a:rPr lang="en-US" dirty="0"/>
              <a:t>).</a:t>
            </a:r>
          </a:p>
          <a:p>
            <a:pPr>
              <a:buFont typeface="Wingdings" panose="05000000000000000000" pitchFamily="2" charset="2"/>
              <a:buChar char="Ø"/>
            </a:pPr>
            <a:r>
              <a:rPr lang="en-US" sz="1600" dirty="0" err="1"/>
              <a:t>Liste</a:t>
            </a:r>
            <a:r>
              <a:rPr lang="en-US" sz="1600" dirty="0"/>
              <a:t> over </a:t>
            </a:r>
            <a:r>
              <a:rPr lang="en-US" sz="1600" dirty="0" err="1"/>
              <a:t>godkendte</a:t>
            </a:r>
            <a:r>
              <a:rPr lang="en-US" sz="1600" dirty="0"/>
              <a:t> </a:t>
            </a:r>
            <a:r>
              <a:rPr lang="en-US" sz="1600" dirty="0" err="1"/>
              <a:t>censorkandidater</a:t>
            </a:r>
            <a:r>
              <a:rPr lang="en-US" sz="1600" dirty="0"/>
              <a:t> </a:t>
            </a:r>
            <a:r>
              <a:rPr lang="en-US" sz="1600" dirty="0" err="1"/>
              <a:t>indsendes</a:t>
            </a:r>
            <a:r>
              <a:rPr lang="en-US" sz="1600" dirty="0"/>
              <a:t> </a:t>
            </a:r>
            <a:r>
              <a:rPr lang="en-US" sz="1600" dirty="0" err="1"/>
              <a:t>til</a:t>
            </a:r>
            <a:r>
              <a:rPr lang="en-US" sz="1600" dirty="0"/>
              <a:t> </a:t>
            </a:r>
            <a:r>
              <a:rPr lang="en-US" sz="1600" dirty="0" err="1"/>
              <a:t>Uddannelses</a:t>
            </a:r>
            <a:r>
              <a:rPr lang="en-US" sz="1600" dirty="0"/>
              <a:t>- </a:t>
            </a:r>
            <a:r>
              <a:rPr lang="en-US" sz="1600" dirty="0" err="1"/>
              <a:t>og</a:t>
            </a:r>
            <a:r>
              <a:rPr lang="en-US" sz="1600" dirty="0"/>
              <a:t> </a:t>
            </a:r>
            <a:r>
              <a:rPr lang="en-US" sz="1600" dirty="0" err="1"/>
              <a:t>forskningsstyrelsen</a:t>
            </a:r>
            <a:r>
              <a:rPr lang="en-US" sz="1600" dirty="0"/>
              <a:t> for </a:t>
            </a:r>
            <a:r>
              <a:rPr lang="en-US" sz="1600" dirty="0" err="1"/>
              <a:t>endelig</a:t>
            </a:r>
            <a:r>
              <a:rPr lang="en-US" sz="1600" dirty="0"/>
              <a:t> </a:t>
            </a:r>
            <a:r>
              <a:rPr lang="en-US" sz="1600" dirty="0" err="1"/>
              <a:t>beskikkelse</a:t>
            </a:r>
            <a:endParaRPr lang="en-US" sz="1600" dirty="0"/>
          </a:p>
          <a:p>
            <a:pPr>
              <a:buFont typeface="Wingdings" panose="05000000000000000000" pitchFamily="2" charset="2"/>
              <a:buChar char="Ø"/>
            </a:pPr>
            <a:r>
              <a:rPr lang="en-US" sz="1600" dirty="0" err="1"/>
              <a:t>Afviste</a:t>
            </a:r>
            <a:r>
              <a:rPr lang="en-US" sz="1600" dirty="0"/>
              <a:t> </a:t>
            </a:r>
            <a:r>
              <a:rPr lang="en-US" sz="1600" dirty="0" err="1"/>
              <a:t>kandidater</a:t>
            </a:r>
            <a:r>
              <a:rPr lang="en-US" sz="1600" dirty="0"/>
              <a:t> </a:t>
            </a:r>
            <a:r>
              <a:rPr lang="en-US" sz="1600" dirty="0" err="1"/>
              <a:t>modtager</a:t>
            </a:r>
            <a:r>
              <a:rPr lang="en-US" sz="1600" dirty="0"/>
              <a:t> </a:t>
            </a:r>
            <a:r>
              <a:rPr lang="en-US" sz="1600" dirty="0" err="1"/>
              <a:t>afslag</a:t>
            </a:r>
            <a:r>
              <a:rPr lang="en-US" sz="1600" dirty="0"/>
              <a:t> med </a:t>
            </a:r>
            <a:r>
              <a:rPr lang="en-US" sz="1600" dirty="0" err="1"/>
              <a:t>begrundelse</a:t>
            </a:r>
            <a:r>
              <a:rPr lang="en-US" sz="1600" dirty="0"/>
              <a:t> for </a:t>
            </a:r>
            <a:r>
              <a:rPr lang="en-US" sz="1600" dirty="0" err="1"/>
              <a:t>afslag</a:t>
            </a:r>
            <a:endParaRPr lang="en-US" sz="1600" dirty="0"/>
          </a:p>
          <a:p>
            <a:pPr>
              <a:buFont typeface="Wingdings" panose="05000000000000000000" pitchFamily="2" charset="2"/>
              <a:buChar char="Ø"/>
            </a:pPr>
            <a:r>
              <a:rPr lang="en-US" sz="1600" dirty="0" err="1"/>
              <a:t>Styrelsen</a:t>
            </a:r>
            <a:r>
              <a:rPr lang="en-US" sz="1600" dirty="0"/>
              <a:t> </a:t>
            </a:r>
            <a:r>
              <a:rPr lang="en-US" sz="1600" dirty="0" err="1"/>
              <a:t>godkender</a:t>
            </a:r>
            <a:r>
              <a:rPr lang="en-US" sz="1600" dirty="0"/>
              <a:t> </a:t>
            </a:r>
            <a:r>
              <a:rPr lang="en-US" sz="1600" dirty="0" err="1"/>
              <a:t>endeligt</a:t>
            </a:r>
            <a:r>
              <a:rPr lang="en-US" sz="1600" dirty="0"/>
              <a:t> </a:t>
            </a:r>
            <a:r>
              <a:rPr lang="en-US" sz="1600" dirty="0" err="1"/>
              <a:t>censorkandidater</a:t>
            </a:r>
            <a:r>
              <a:rPr lang="en-US" sz="1600" dirty="0"/>
              <a:t> </a:t>
            </a:r>
            <a:r>
              <a:rPr lang="en-US" sz="1600" dirty="0" err="1"/>
              <a:t>til</a:t>
            </a:r>
            <a:r>
              <a:rPr lang="en-US" sz="1600" dirty="0"/>
              <a:t> </a:t>
            </a:r>
            <a:r>
              <a:rPr lang="en-US" sz="1600" dirty="0" err="1"/>
              <a:t>ny</a:t>
            </a:r>
            <a:r>
              <a:rPr lang="en-US" sz="1600" dirty="0"/>
              <a:t> </a:t>
            </a:r>
            <a:r>
              <a:rPr lang="en-US" sz="1600" dirty="0" err="1"/>
              <a:t>periode</a:t>
            </a:r>
            <a:r>
              <a:rPr lang="en-US" sz="1600" dirty="0"/>
              <a:t> </a:t>
            </a:r>
            <a:r>
              <a:rPr lang="en-US" sz="1600" dirty="0" err="1"/>
              <a:t>og</a:t>
            </a:r>
            <a:r>
              <a:rPr lang="en-US" sz="1600" dirty="0"/>
              <a:t> </a:t>
            </a:r>
            <a:r>
              <a:rPr lang="en-US" sz="1600" dirty="0" err="1"/>
              <a:t>fra</a:t>
            </a:r>
            <a:r>
              <a:rPr lang="en-US" sz="1600" dirty="0"/>
              <a:t> 1. April er </a:t>
            </a:r>
            <a:r>
              <a:rPr lang="en-US" sz="1600" dirty="0" err="1"/>
              <a:t>censorlisterne</a:t>
            </a:r>
            <a:r>
              <a:rPr lang="en-US" sz="1600" dirty="0"/>
              <a:t> </a:t>
            </a:r>
            <a:r>
              <a:rPr lang="en-US" sz="1600" dirty="0" err="1"/>
              <a:t>opdaterede</a:t>
            </a:r>
            <a:r>
              <a:rPr lang="en-US" sz="1600" dirty="0"/>
              <a:t> I </a:t>
            </a:r>
            <a:r>
              <a:rPr lang="en-US" sz="1600" dirty="0" err="1"/>
              <a:t>CensorNet</a:t>
            </a:r>
            <a:endParaRPr lang="en-US" sz="1600" dirty="0"/>
          </a:p>
          <a:p>
            <a:pPr marL="0" indent="0">
              <a:buNone/>
            </a:pPr>
            <a:endParaRPr lang="en-US" b="1" u="sng" dirty="0"/>
          </a:p>
          <a:p>
            <a:pPr marL="0" indent="0">
              <a:buNone/>
            </a:pPr>
            <a:endParaRPr lang="en-US" dirty="0"/>
          </a:p>
          <a:p>
            <a:endParaRPr lang="en-US" dirty="0"/>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200530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6DCA9CD-30F0-A423-347E-EF879F9DC278}"/>
              </a:ext>
            </a:extLst>
          </p:cNvPr>
          <p:cNvGraphicFramePr>
            <a:graphicFrameLocks/>
          </p:cNvGraphicFramePr>
          <p:nvPr>
            <p:custDataLst>
              <p:tags r:id="rId1"/>
            </p:custDataLst>
            <p:extLst>
              <p:ext uri="{D42A27DB-BD31-4B8C-83A1-F6EECF244321}">
                <p14:modId xmlns:p14="http://schemas.microsoft.com/office/powerpoint/2010/main" val="3165290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6" name="think-cell data - do not delete" hidden="1">
                        <a:extLst>
                          <a:ext uri="{FF2B5EF4-FFF2-40B4-BE49-F238E27FC236}">
                            <a16:creationId xmlns:a16="http://schemas.microsoft.com/office/drawing/2014/main" id="{66DCA9CD-30F0-A423-347E-EF879F9DC2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95DFE0F-FD1F-2076-137B-CBAE6C9DA5F0}"/>
              </a:ext>
            </a:extLst>
          </p:cNvPr>
          <p:cNvSpPr>
            <a:spLocks noGrp="1"/>
          </p:cNvSpPr>
          <p:nvPr>
            <p:ph type="title"/>
          </p:nvPr>
        </p:nvSpPr>
        <p:spPr/>
        <p:txBody>
          <a:bodyPr vert="horz"/>
          <a:lstStyle/>
          <a:p>
            <a:r>
              <a:rPr lang="en-US"/>
              <a:t>Censors </a:t>
            </a:r>
            <a:r>
              <a:rPr lang="en-US" err="1"/>
              <a:t>rolle</a:t>
            </a:r>
            <a:r>
              <a:rPr lang="en-US"/>
              <a:t> </a:t>
            </a:r>
            <a:r>
              <a:rPr lang="en-US" err="1"/>
              <a:t>og</a:t>
            </a:r>
            <a:r>
              <a:rPr lang="en-US"/>
              <a:t> </a:t>
            </a:r>
            <a:r>
              <a:rPr lang="en-US" err="1"/>
              <a:t>ansvar</a:t>
            </a:r>
            <a:r>
              <a:rPr lang="en-US"/>
              <a:t> </a:t>
            </a:r>
          </a:p>
        </p:txBody>
      </p:sp>
      <p:sp>
        <p:nvSpPr>
          <p:cNvPr id="3" name="Content Placeholder 2">
            <a:extLst>
              <a:ext uri="{FF2B5EF4-FFF2-40B4-BE49-F238E27FC236}">
                <a16:creationId xmlns:a16="http://schemas.microsoft.com/office/drawing/2014/main" id="{DC5B8817-A882-E197-6D3A-6AA99C5BEA92}"/>
              </a:ext>
            </a:extLst>
          </p:cNvPr>
          <p:cNvSpPr>
            <a:spLocks noGrp="1"/>
          </p:cNvSpPr>
          <p:nvPr>
            <p:ph idx="1"/>
          </p:nvPr>
        </p:nvSpPr>
        <p:spPr>
          <a:xfrm>
            <a:off x="545354" y="2402973"/>
            <a:ext cx="11141320" cy="4190331"/>
          </a:xfrm>
        </p:spPr>
        <p:txBody>
          <a:bodyPr>
            <a:noAutofit/>
          </a:bodyPr>
          <a:lstStyle/>
          <a:p>
            <a:pPr marL="0" indent="0">
              <a:buNone/>
            </a:pPr>
            <a:r>
              <a:rPr lang="da-DK" sz="1400"/>
              <a:t>Censors primære opgave er at deltage i bedømmelsen af de studerendes præstationer ved prøver/eksamener sammen med eksaminator. Her bidrager censor til at sikre det faglige niveau og de studerendes retssikkerhed. </a:t>
            </a:r>
          </a:p>
          <a:p>
            <a:pPr marL="0" indent="0">
              <a:buNone/>
            </a:pPr>
            <a:r>
              <a:rPr lang="da-DK" sz="1400" b="1"/>
              <a:t>Censor skal blandt andet påse:</a:t>
            </a:r>
          </a:p>
          <a:p>
            <a:pPr>
              <a:buFont typeface="Arial" panose="020B0604020202020204" pitchFamily="34" charset="0"/>
              <a:buChar char="•"/>
            </a:pPr>
            <a:r>
              <a:rPr lang="da-DK" sz="1400"/>
              <a:t>at eksamener/prøver i øvrigt gennemføres i overensstemmelse med gældende regler, herunder de regler, som er fastsat for eksamen/prøven i uddannelsens studieordning.</a:t>
            </a:r>
          </a:p>
          <a:p>
            <a:pPr>
              <a:buFont typeface="Arial" panose="020B0604020202020204" pitchFamily="34" charset="0"/>
              <a:buChar char="•"/>
            </a:pPr>
            <a:r>
              <a:rPr lang="da-DK" sz="1400"/>
              <a:t>at de studerende behandles ensartet og korrekt, herunder at deres præstation får en pålidelig bedømmelse, der er i overensstemmelse med reglerne for karaktergivning i karakterskalabekendtgørelsen.</a:t>
            </a:r>
          </a:p>
          <a:p>
            <a:pPr marL="0" indent="0">
              <a:buNone/>
            </a:pPr>
            <a:r>
              <a:rPr lang="da-DK" sz="1400" b="1"/>
              <a:t>Desuden skal censor:</a:t>
            </a:r>
          </a:p>
          <a:p>
            <a:pPr>
              <a:buFont typeface="Arial" panose="020B0604020202020204" pitchFamily="34" charset="0"/>
              <a:buChar char="•"/>
            </a:pPr>
            <a:r>
              <a:rPr lang="da-DK" sz="1400"/>
              <a:t>virke som censor ved uddannelsens eksterne eksamener og prøver</a:t>
            </a:r>
          </a:p>
          <a:p>
            <a:pPr>
              <a:buFont typeface="Arial" panose="020B0604020202020204" pitchFamily="34" charset="0"/>
              <a:buChar char="•"/>
            </a:pPr>
            <a:r>
              <a:rPr lang="da-DK" sz="1400"/>
              <a:t>bistå censorledelsen med at rådgive om uddannelsernes eksamensformer</a:t>
            </a:r>
          </a:p>
          <a:p>
            <a:pPr>
              <a:buFont typeface="Arial" panose="020B0604020202020204" pitchFamily="34" charset="0"/>
              <a:buChar char="•"/>
            </a:pPr>
            <a:r>
              <a:rPr lang="da-DK" sz="1400"/>
              <a:t>ved eksamensterminens afslutning afgive beretning om eksamensforløbet som bidrag til uddannelsesinstitutionens løbende kvalitetssikringsarbejde og censorledelsens årsberetning</a:t>
            </a:r>
          </a:p>
          <a:p>
            <a:pPr>
              <a:buFont typeface="Arial" panose="020B0604020202020204" pitchFamily="34" charset="0"/>
              <a:buChar char="•"/>
            </a:pPr>
            <a:r>
              <a:rPr lang="da-DK" sz="1400"/>
              <a:t>medvirke ved behandling af faglige klager og anker over eksamen/prøver</a:t>
            </a:r>
          </a:p>
          <a:p>
            <a:pPr>
              <a:buFont typeface="Arial" panose="020B0604020202020204" pitchFamily="34" charset="0"/>
              <a:buChar char="•"/>
            </a:pPr>
            <a:r>
              <a:rPr lang="da-DK" sz="1400"/>
              <a:t>orientere institutionen ved mistanke om eksamenssnyd.</a:t>
            </a:r>
            <a:endParaRPr lang="en-US" sz="1400"/>
          </a:p>
        </p:txBody>
      </p:sp>
    </p:spTree>
    <p:extLst>
      <p:ext uri="{BB962C8B-B14F-4D97-AF65-F5344CB8AC3E}">
        <p14:creationId xmlns:p14="http://schemas.microsoft.com/office/powerpoint/2010/main" val="36168613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3526CD9C232E045A860D34F3AF29390" ma:contentTypeVersion="11" ma:contentTypeDescription="Opret et nyt dokument." ma:contentTypeScope="" ma:versionID="8c36f3c7cfca72190b017eb7284a3c2a">
  <xsd:schema xmlns:xsd="http://www.w3.org/2001/XMLSchema" xmlns:xs="http://www.w3.org/2001/XMLSchema" xmlns:p="http://schemas.microsoft.com/office/2006/metadata/properties" xmlns:ns2="98c0cc27-6662-42ad-8969-96a5c8838f02" xmlns:ns3="54f0c22b-359c-4062-937f-eb31988d7817" targetNamespace="http://schemas.microsoft.com/office/2006/metadata/properties" ma:root="true" ma:fieldsID="d49dc163d8cf5e83a7f1f6dedcf9cfd2" ns2:_="" ns3:_="">
    <xsd:import namespace="98c0cc27-6662-42ad-8969-96a5c8838f02"/>
    <xsd:import namespace="54f0c22b-359c-4062-937f-eb31988d781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c0cc27-6662-42ad-8969-96a5c8838f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Billedmærker" ma:readOnly="false" ma:fieldId="{5cf76f15-5ced-4ddc-b409-7134ff3c332f}" ma:taxonomyMulti="true" ma:sspId="b2102423-6c9a-45d0-aa71-0069027da28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f0c22b-359c-4062-937f-eb31988d7817"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7407e75d-7165-4f57-99d9-9e72d369208d}" ma:internalName="TaxCatchAll" ma:showField="CatchAllData" ma:web="54f0c22b-359c-4062-937f-eb31988d78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4f0c22b-359c-4062-937f-eb31988d7817" xsi:nil="true"/>
    <lcf76f155ced4ddcb4097134ff3c332f xmlns="98c0cc27-6662-42ad-8969-96a5c8838f0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9B3610-32ED-4343-BE12-7BCDCA4266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c0cc27-6662-42ad-8969-96a5c8838f02"/>
    <ds:schemaRef ds:uri="54f0c22b-359c-4062-937f-eb31988d78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D3CF97-695B-4EBA-B9BC-DB267866EE28}">
  <ds:schemaRefs>
    <ds:schemaRef ds:uri="http://schemas.microsoft.com/sharepoint/v3/contenttype/forms"/>
  </ds:schemaRefs>
</ds:datastoreItem>
</file>

<file path=customXml/itemProps3.xml><?xml version="1.0" encoding="utf-8"?>
<ds:datastoreItem xmlns:ds="http://schemas.openxmlformats.org/officeDocument/2006/customXml" ds:itemID="{97DFD935-F0D2-47B1-8434-82CD981317EF}">
  <ds:schemaRefs>
    <ds:schemaRef ds:uri="54f0c22b-359c-4062-937f-eb31988d7817"/>
    <ds:schemaRef ds:uri="98c0cc27-6662-42ad-8969-96a5c8838f0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Ion Boardroom</Template>
  <TotalTime>197</TotalTime>
  <Words>2069</Words>
  <Application>Microsoft Office PowerPoint</Application>
  <PresentationFormat>Widescreen</PresentationFormat>
  <Paragraphs>240</Paragraphs>
  <Slides>24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0" baseType="lpstr">
      <vt:lpstr>Arial</vt:lpstr>
      <vt:lpstr>Century Gothic</vt:lpstr>
      <vt:lpstr>Wingdings</vt:lpstr>
      <vt:lpstr>Wingdings 3</vt:lpstr>
      <vt:lpstr>Ion Boardroom</vt:lpstr>
      <vt:lpstr>think-cell Slide</vt:lpstr>
      <vt:lpstr>Introduktion til nye censorer </vt:lpstr>
      <vt:lpstr>Agenda</vt:lpstr>
      <vt:lpstr>Introduktion af censorledelsen (CIVIL)</vt:lpstr>
      <vt:lpstr>Introduktion til censorledelsen (DIPLOM)</vt:lpstr>
      <vt:lpstr>Valg til censorledelsen</vt:lpstr>
      <vt:lpstr>Censorledelsens rolle og ansvar </vt:lpstr>
      <vt:lpstr>Censorkorpset 2026-2030</vt:lpstr>
      <vt:lpstr>Beskikkelse af nyt censorkorps </vt:lpstr>
      <vt:lpstr>Censors rolle og ansvar </vt:lpstr>
      <vt:lpstr>Censors rolle og ansvar </vt:lpstr>
      <vt:lpstr>Den første censoropgave</vt:lpstr>
      <vt:lpstr>Det gode prøveforløb (mundtlig prøve) </vt:lpstr>
      <vt:lpstr>Det gode prøveforløb (skriftlig prøve)</vt:lpstr>
      <vt:lpstr>Når plan møder virkelighed 1/3</vt:lpstr>
      <vt:lpstr>Når plan møder virkelighed 2/3</vt:lpstr>
      <vt:lpstr>Når plan møder virkelighed 3/3</vt:lpstr>
      <vt:lpstr>Tilbagemeldingsskemaer</vt:lpstr>
      <vt:lpstr>Censorsekretariatets rolle og opgaver</vt:lpstr>
      <vt:lpstr>Hvad sker der nu?</vt:lpstr>
      <vt:lpstr>Spørgsmål?</vt:lpstr>
      <vt:lpstr>Nyttige links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Introduktion til nye censorer</dc:title>
  <dc:creator>Anne Stroyer Pallesen</dc:creator>
  <cp:lastModifiedBy>Anne Stroyer Pallesen</cp:lastModifiedBy>
  <cp:revision>30</cp:revision>
  <dcterms:created xsi:type="dcterms:W3CDTF">2026-05-06T13:09:37Z</dcterms:created>
  <dcterms:modified xsi:type="dcterms:W3CDTF">2026-08-27T10:01:22Z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0x01010003526CD9C232E045A860D34F3AF29390</vt:lpwstr>
  </property>
  <property fmtid="{D5CDD505-2E9C-101B-9397-08002B2CF9AE}" pid="3" name="MediaServiceImageTags">
    <vt:lpwstr/>
  </property>
</Properties>
</file>