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sldIdLst>
    <p:sldId id="256" r:id="rId5"/>
    <p:sldId id="258" r:id="rId6"/>
    <p:sldId id="277" r:id="rId7"/>
    <p:sldId id="280" r:id="rId8"/>
    <p:sldId id="283" r:id="rId9"/>
    <p:sldId id="266" r:id="rId10"/>
    <p:sldId id="276" r:id="rId11"/>
    <p:sldId id="268" r:id="rId12"/>
    <p:sldId id="260" r:id="rId13"/>
    <p:sldId id="281" r:id="rId14"/>
    <p:sldId id="279" r:id="rId15"/>
    <p:sldId id="257" r:id="rId16"/>
    <p:sldId id="259" r:id="rId17"/>
    <p:sldId id="271" r:id="rId18"/>
    <p:sldId id="285" r:id="rId19"/>
    <p:sldId id="284" r:id="rId20"/>
    <p:sldId id="264" r:id="rId21"/>
    <p:sldId id="282" r:id="rId22"/>
    <p:sldId id="267" r:id="rId23"/>
    <p:sldId id="270" r:id="rId24"/>
    <p:sldId id="26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3D93C8-BB6D-B2AA-7755-9C70372D5018}" name="Anne Stroyer Pallesen" initials="AP" userId="S::anpall@dtu.dk::648c521c-ad8e-46fa-9899-3604dc727b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1650" y="1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https://dtudk.sharepoint.com/sites/CensorformandsskabCivilingenirkorpset/Delte%20dokumenter/Forpersonernes%20samarbejdsmappe/Delte%20dokumenter/Sekretariatet%20igangv%C3%A6rende%20dokumenter/Introduktion%20til%20nye%20censorer_ASP%20ENGELSK_ColumnStacked.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Gender and employment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v>Men</c:v>
          </c:tx>
          <c:spPr>
            <a:solidFill>
              <a:srgbClr val="145F82"/>
            </a:solidFill>
            <a:ln>
              <a:noFill/>
            </a:ln>
            <a:effectLst/>
          </c:spPr>
          <c:invertIfNegative val="0"/>
          <c:cat>
            <c:strRef>
              <c:f>Sheet1!$A$2:$A$6</c:f>
              <c:strCache>
                <c:ptCount val="5"/>
                <c:pt idx="0">
                  <c:v>MSc/BSc ext. examiners</c:v>
                </c:pt>
                <c:pt idx="1">
                  <c:v>BEng ext. examiners</c:v>
                </c:pt>
                <c:pt idx="3">
                  <c:v>MSc/BSc ext. examiners</c:v>
                </c:pt>
                <c:pt idx="4">
                  <c:v>BEng ext. examiners</c:v>
                </c:pt>
              </c:strCache>
            </c:strRef>
          </c:cat>
          <c:val>
            <c:numRef>
              <c:f>Sheet1!$B$2:$B$6</c:f>
              <c:numCache>
                <c:formatCode>General</c:formatCode>
                <c:ptCount val="5"/>
                <c:pt idx="0">
                  <c:v>77</c:v>
                </c:pt>
                <c:pt idx="1">
                  <c:v>80</c:v>
                </c:pt>
              </c:numCache>
            </c:numRef>
          </c:val>
          <c:extLst>
            <c:ext xmlns:c16="http://schemas.microsoft.com/office/drawing/2014/chart" uri="{C3380CC4-5D6E-409C-BE32-E72D297353CC}">
              <c16:uniqueId val="{00000000-4695-4A49-9D44-B68594136195}"/>
            </c:ext>
          </c:extLst>
        </c:ser>
        <c:ser>
          <c:idx val="1"/>
          <c:order val="1"/>
          <c:tx>
            <c:v>Women</c:v>
          </c:tx>
          <c:spPr>
            <a:solidFill>
              <a:srgbClr val="C00000"/>
            </a:solidFill>
            <a:ln>
              <a:noFill/>
            </a:ln>
            <a:effectLst/>
          </c:spPr>
          <c:invertIfNegative val="0"/>
          <c:cat>
            <c:strRef>
              <c:f>Sheet1!$A$2:$A$6</c:f>
              <c:strCache>
                <c:ptCount val="5"/>
                <c:pt idx="0">
                  <c:v>MSc/BSc ext. examiners</c:v>
                </c:pt>
                <c:pt idx="1">
                  <c:v>BEng ext. examiners</c:v>
                </c:pt>
                <c:pt idx="3">
                  <c:v>MSc/BSc ext. examiners</c:v>
                </c:pt>
                <c:pt idx="4">
                  <c:v>BEng ext. examiners</c:v>
                </c:pt>
              </c:strCache>
            </c:strRef>
          </c:cat>
          <c:val>
            <c:numRef>
              <c:f>Sheet1!$C$2:$C$6</c:f>
              <c:numCache>
                <c:formatCode>General</c:formatCode>
                <c:ptCount val="5"/>
                <c:pt idx="0">
                  <c:v>23</c:v>
                </c:pt>
                <c:pt idx="1">
                  <c:v>20</c:v>
                </c:pt>
              </c:numCache>
            </c:numRef>
          </c:val>
          <c:extLst>
            <c:ext xmlns:c16="http://schemas.microsoft.com/office/drawing/2014/chart" uri="{C3380CC4-5D6E-409C-BE32-E72D297353CC}">
              <c16:uniqueId val="{00000001-4695-4A49-9D44-B68594136195}"/>
            </c:ext>
          </c:extLst>
        </c:ser>
        <c:ser>
          <c:idx val="2"/>
          <c:order val="2"/>
          <c:tx>
            <c:v>Academia</c:v>
          </c:tx>
          <c:spPr>
            <a:solidFill>
              <a:srgbClr val="DAF2D0"/>
            </a:solidFill>
            <a:ln>
              <a:noFill/>
            </a:ln>
            <a:effectLst/>
          </c:spPr>
          <c:invertIfNegative val="0"/>
          <c:cat>
            <c:strRef>
              <c:f>Sheet1!$A$2:$A$6</c:f>
              <c:strCache>
                <c:ptCount val="5"/>
                <c:pt idx="0">
                  <c:v>MSc/BSc ext. examiners</c:v>
                </c:pt>
                <c:pt idx="1">
                  <c:v>BEng ext. examiners</c:v>
                </c:pt>
                <c:pt idx="3">
                  <c:v>MSc/BSc ext. examiners</c:v>
                </c:pt>
                <c:pt idx="4">
                  <c:v>BEng ext. examiners</c:v>
                </c:pt>
              </c:strCache>
            </c:strRef>
          </c:cat>
          <c:val>
            <c:numRef>
              <c:f>Sheet1!$D$2:$D$6</c:f>
              <c:numCache>
                <c:formatCode>General</c:formatCode>
                <c:ptCount val="5"/>
                <c:pt idx="3">
                  <c:v>42</c:v>
                </c:pt>
                <c:pt idx="4">
                  <c:v>37</c:v>
                </c:pt>
              </c:numCache>
            </c:numRef>
          </c:val>
          <c:extLst>
            <c:ext xmlns:c16="http://schemas.microsoft.com/office/drawing/2014/chart" uri="{C3380CC4-5D6E-409C-BE32-E72D297353CC}">
              <c16:uniqueId val="{00000002-4695-4A49-9D44-B68594136195}"/>
            </c:ext>
          </c:extLst>
        </c:ser>
        <c:ser>
          <c:idx val="3"/>
          <c:order val="3"/>
          <c:tx>
            <c:v>Industry</c:v>
          </c:tx>
          <c:spPr>
            <a:solidFill>
              <a:srgbClr val="12501C"/>
            </a:solidFill>
            <a:ln>
              <a:noFill/>
            </a:ln>
            <a:effectLst/>
          </c:spPr>
          <c:invertIfNegative val="0"/>
          <c:cat>
            <c:strRef>
              <c:f>Sheet1!$A$2:$A$6</c:f>
              <c:strCache>
                <c:ptCount val="5"/>
                <c:pt idx="0">
                  <c:v>MSc/BSc ext. examiners</c:v>
                </c:pt>
                <c:pt idx="1">
                  <c:v>BEng ext. examiners</c:v>
                </c:pt>
                <c:pt idx="3">
                  <c:v>MSc/BSc ext. examiners</c:v>
                </c:pt>
                <c:pt idx="4">
                  <c:v>BEng ext. examiners</c:v>
                </c:pt>
              </c:strCache>
            </c:strRef>
          </c:cat>
          <c:val>
            <c:numRef>
              <c:f>Sheet1!$E$2:$E$6</c:f>
              <c:numCache>
                <c:formatCode>General</c:formatCode>
                <c:ptCount val="5"/>
                <c:pt idx="3">
                  <c:v>58</c:v>
                </c:pt>
                <c:pt idx="4">
                  <c:v>63</c:v>
                </c:pt>
              </c:numCache>
            </c:numRef>
          </c:val>
          <c:extLst>
            <c:ext xmlns:c16="http://schemas.microsoft.com/office/drawing/2014/chart" uri="{C3380CC4-5D6E-409C-BE32-E72D297353CC}">
              <c16:uniqueId val="{00000001-5B90-4479-86A5-D3931FB89211}"/>
            </c:ext>
          </c:extLst>
        </c:ser>
        <c:dLbls>
          <c:showLegendKey val="0"/>
          <c:showVal val="0"/>
          <c:showCatName val="0"/>
          <c:showSerName val="0"/>
          <c:showPercent val="0"/>
          <c:showBubbleSize val="0"/>
        </c:dLbls>
        <c:gapWidth val="137"/>
        <c:overlap val="100"/>
        <c:axId val="1134194304"/>
        <c:axId val="1134198144"/>
      </c:barChart>
      <c:catAx>
        <c:axId val="1134194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4198144"/>
        <c:crosses val="autoZero"/>
        <c:auto val="1"/>
        <c:lblAlgn val="ctr"/>
        <c:lblOffset val="100"/>
        <c:noMultiLvlLbl val="0"/>
      </c:catAx>
      <c:valAx>
        <c:axId val="1134198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34194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da-DK"/>
            </a:p>
          </p:txBody>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B1479319-81F7-4F9A-858A-0C3F7812AB07}" type="slidenum">
              <a:rPr lang="en-US" smtClean="0"/>
              <a:t>‹#›</a:t>
            </a:fld>
            <a:endParaRPr lang="en-US"/>
          </a:p>
        </p:txBody>
      </p:sp>
    </p:spTree>
    <p:extLst>
      <p:ext uri="{BB962C8B-B14F-4D97-AF65-F5344CB8AC3E}">
        <p14:creationId xmlns:p14="http://schemas.microsoft.com/office/powerpoint/2010/main" val="1405752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3AE95-1FBA-4198-A9DD-E4A4EE53BF39}"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3404053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548366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3198419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52527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0E3AE95-1FBA-4198-A9DD-E4A4EE53BF39}" type="datetimeFigureOut">
              <a:rPr lang="en-US" smtClean="0"/>
              <a:t>5/29/2026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198576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0E3AE95-1FBA-4198-A9DD-E4A4EE53BF39}" type="datetimeFigureOut">
              <a:rPr lang="en-US" smtClean="0"/>
              <a:t>5/29/2026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088417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529314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1441667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958269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da-DK"/>
            </a:p>
          </p:txBody>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da-DK"/>
            </a:p>
          </p:txBody>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da-DK"/>
            </a:p>
          </p:txBody>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E3AE95-1FBA-4198-A9DD-E4A4EE53BF39}" type="datetimeFigureOut">
              <a:rPr lang="en-US" smtClean="0"/>
              <a:t>5/29/2026</a:t>
            </a:fld>
            <a:endParaRPr lang="en-US"/>
          </a:p>
        </p:txBody>
      </p:sp>
      <p:sp>
        <p:nvSpPr>
          <p:cNvPr id="5" name="Footer Placeholder 4"/>
          <p:cNvSpPr>
            <a:spLocks noGrp="1"/>
          </p:cNvSpPr>
          <p:nvPr>
            <p:ph type="ftr" sz="quarter" idx="11"/>
          </p:nvPr>
        </p:nvSpPr>
        <p:spPr/>
        <p:txBody>
          <a:bodyPr/>
          <a:lstStyle>
            <a:lvl1pPr>
              <a:defRPr sz="1000" b="1"/>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6" name="Slide Number Placeholder 5"/>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344239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E3AE95-1FBA-4198-A9DD-E4A4EE53BF39}"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425804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E3AE95-1FBA-4198-A9DD-E4A4EE53BF39}" type="datetimeFigureOut">
              <a:rPr lang="en-US" smtClean="0"/>
              <a:t>5/29/2026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119272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p>
            <a:fld id="{10E3AE95-1FBA-4198-A9DD-E4A4EE53BF39}" type="datetimeFigureOut">
              <a:rPr lang="en-US" smtClean="0"/>
              <a:t>5/29/2026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2570966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E3AE95-1FBA-4198-A9DD-E4A4EE53BF39}" type="datetimeFigureOut">
              <a:rPr lang="en-US" smtClean="0"/>
              <a:t>5/29/2026</a:t>
            </a:fld>
            <a:endParaRPr lang="en-US"/>
          </a:p>
        </p:txBody>
      </p:sp>
      <p:sp>
        <p:nvSpPr>
          <p:cNvPr id="3" name="Footer Placeholder 2"/>
          <p:cNvSpPr>
            <a:spLocks noGrp="1"/>
          </p:cNvSpPr>
          <p:nvPr>
            <p:ph type="ftr" sz="quarter" idx="11"/>
          </p:nvPr>
        </p:nvSpPr>
        <p:spPr/>
        <p:txBody>
          <a:bodyPr/>
          <a:lstStyle/>
          <a:p>
            <a:endParaRPr lang="en-US"/>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4" name="Slide Number Placeholder 3"/>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4019763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da-DK"/>
            </a:p>
          </p:txBody>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da-DK"/>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da-DK"/>
            </a:p>
          </p:txBody>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3AE95-1FBA-4198-A9DD-E4A4EE53BF39}"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7" name="Slide Number Placeholder 6"/>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128235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3AE95-1FBA-4198-A9DD-E4A4EE53BF39}"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1479319-81F7-4F9A-858A-0C3F7812AB07}" type="slidenum">
              <a:rPr lang="en-US" smtClean="0"/>
              <a:t>‹#›</a:t>
            </a:fld>
            <a:endParaRPr lang="en-US"/>
          </a:p>
        </p:txBody>
      </p:sp>
    </p:spTree>
    <p:extLst>
      <p:ext uri="{BB962C8B-B14F-4D97-AF65-F5344CB8AC3E}">
        <p14:creationId xmlns:p14="http://schemas.microsoft.com/office/powerpoint/2010/main" val="141355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0">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da-DK"/>
            </a:p>
          </p:txBody>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da-DK"/>
            </a:p>
          </p:txBody>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da-DK"/>
            </a:p>
          </p:txBody>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10E3AE95-1FBA-4198-A9DD-E4A4EE53BF39}" type="datetimeFigureOut">
              <a:rPr lang="en-US" smtClean="0"/>
              <a:t>5/29/2026</a:t>
            </a:fld>
            <a:endParaRPr lang="en-US"/>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1479319-81F7-4F9A-858A-0C3F7812AB07}" type="slidenum">
              <a:rPr lang="en-US" smtClean="0"/>
              <a:t>‹#›</a:t>
            </a:fld>
            <a:endParaRPr lang="en-US"/>
          </a:p>
        </p:txBody>
      </p:sp>
      <p:graphicFrame>
        <p:nvGraphicFramePr>
          <p:cNvPr id="7" name="think-cell data - do not delete" hidden="1">
            <a:extLst>
              <a:ext uri="{FF2B5EF4-FFF2-40B4-BE49-F238E27FC236}">
                <a16:creationId xmlns:a16="http://schemas.microsoft.com/office/drawing/2014/main" id="{6345E0FD-7778-B717-449E-5D1148E036A7}"/>
              </a:ext>
            </a:extLst>
          </p:cNvPr>
          <p:cNvGraphicFramePr>
            <a:graphicFrameLocks noChangeAspect="1"/>
          </p:cNvGraphicFramePr>
          <p:nvPr userDrawn="1">
            <p:custDataLst>
              <p:tags r:id="rId19"/>
            </p:custDataLst>
            <p:extLst>
              <p:ext uri="{D42A27DB-BD31-4B8C-83A1-F6EECF244321}">
                <p14:modId xmlns:p14="http://schemas.microsoft.com/office/powerpoint/2010/main" val="33820495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1" imgW="484" imgH="486" progId="TCLayout.ActiveDocument.1">
                  <p:embed/>
                </p:oleObj>
              </mc:Choice>
              <mc:Fallback>
                <p:oleObj name="think-cell Slide" r:id="rId21" imgW="484" imgH="486" progId="TCLayout.ActiveDocument.1">
                  <p:embed/>
                  <p:pic>
                    <p:nvPicPr>
                      <p:cNvPr id="7" name="think-cell data - do not delete" hidden="1">
                        <a:extLst>
                          <a:ext uri="{FF2B5EF4-FFF2-40B4-BE49-F238E27FC236}">
                            <a16:creationId xmlns:a16="http://schemas.microsoft.com/office/drawing/2014/main" id="{6345E0FD-7778-B717-449E-5D1148E036A7}"/>
                          </a:ext>
                        </a:extLst>
                      </p:cNvPr>
                      <p:cNvPicPr/>
                      <p:nvPr/>
                    </p:nvPicPr>
                    <p:blipFill>
                      <a:blip r:embed="rId22"/>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118567996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3.xml"/><Relationship Id="rId1" Type="http://schemas.openxmlformats.org/officeDocument/2006/relationships/tags" Target="../tags/tag11.xml"/><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2.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image" Target="../media/image2.emf"/></Relationships>
</file>

<file path=ppt/slides/_rels/slide18.xml.rels><?xml version="1.0" encoding="UTF-8" standalone="yes"?>
<Relationships xmlns="http://schemas.openxmlformats.org/package/2006/relationships"><Relationship Id="rId2" Type="http://schemas.openxmlformats.org/officeDocument/2006/relationships/hyperlink" Target="mailto:censornet@adm.dtu.dk"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8.xml"/><Relationship Id="rId1" Type="http://schemas.openxmlformats.org/officeDocument/2006/relationships/tags" Target="../tags/tag3.xml"/><Relationship Id="rId4" Type="http://schemas.openxmlformats.org/officeDocument/2006/relationships/image" Target="../media/image2.emf"/></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2.emf"/></Relationships>
</file>

<file path=ppt/slides/_rels/slide21.xml.rels><?xml version="1.0" encoding="UTF-8" standalone="yes"?>
<Relationships xmlns="http://schemas.openxmlformats.org/package/2006/relationships"><Relationship Id="rId8" Type="http://schemas.openxmlformats.org/officeDocument/2006/relationships/hyperlink" Target="https://www.retsinformation.dk/eli/lta/2025/1119" TargetMode="External"/><Relationship Id="rId3" Type="http://schemas.openxmlformats.org/officeDocument/2006/relationships/oleObject" Target="../embeddings/oleObject16.bin"/><Relationship Id="rId7" Type="http://schemas.openxmlformats.org/officeDocument/2006/relationships/hyperlink" Target="https://www.retsinformation.dk/eli/lta/2021/2674" TargetMode="External"/><Relationship Id="rId2" Type="http://schemas.openxmlformats.org/officeDocument/2006/relationships/slideLayout" Target="../slideLayouts/slideLayout2.xml"/><Relationship Id="rId1" Type="http://schemas.openxmlformats.org/officeDocument/2006/relationships/tags" Target="../tags/tag18.xml"/><Relationship Id="rId6" Type="http://schemas.openxmlformats.org/officeDocument/2006/relationships/hyperlink" Target="https://www.retsinformation.dk/eli/lta/2024/920" TargetMode="External"/><Relationship Id="rId5" Type="http://schemas.openxmlformats.org/officeDocument/2006/relationships/hyperlink" Target="https://www.info.censornet.dk/" TargetMode="External"/><Relationship Id="rId4" Type="http://schemas.openxmlformats.org/officeDocument/2006/relationships/image" Target="../media/image2.emf"/><Relationship Id="rId9" Type="http://schemas.openxmlformats.org/officeDocument/2006/relationships/hyperlink" Target="https://ufm.dk/uddannelse/videregaende-uddannelse/censorsystemet" TargetMode="Externa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tags" Target="../tags/tag6.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4.xml"/><Relationship Id="rId1" Type="http://schemas.openxmlformats.org/officeDocument/2006/relationships/tags" Target="../tags/tag7.xml"/><Relationship Id="rId5" Type="http://schemas.openxmlformats.org/officeDocument/2006/relationships/chart" Target="../charts/chart1.x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4.xml"/><Relationship Id="rId1" Type="http://schemas.openxmlformats.org/officeDocument/2006/relationships/tags" Target="../tags/tag8.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67E5964-C4DD-21B0-D744-FBF77D3A3D9B}"/>
              </a:ext>
            </a:extLst>
          </p:cNvPr>
          <p:cNvGraphicFramePr>
            <a:graphicFrameLocks/>
          </p:cNvGraphicFramePr>
          <p:nvPr>
            <p:custDataLst>
              <p:tags r:id="rId1"/>
            </p:custDataLst>
            <p:extLst>
              <p:ext uri="{D42A27DB-BD31-4B8C-83A1-F6EECF244321}">
                <p14:modId xmlns:p14="http://schemas.microsoft.com/office/powerpoint/2010/main" val="3901545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467E5964-C4DD-21B0-D744-FBF77D3A3D9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33863BB-683E-7D6F-BC97-EC8EC3A2BBD8}"/>
              </a:ext>
            </a:extLst>
          </p:cNvPr>
          <p:cNvSpPr>
            <a:spLocks noGrp="1"/>
          </p:cNvSpPr>
          <p:nvPr>
            <p:ph type="ctrTitle"/>
          </p:nvPr>
        </p:nvSpPr>
        <p:spPr>
          <a:xfrm>
            <a:off x="667512" y="1202267"/>
            <a:ext cx="10782300" cy="2286000"/>
          </a:xfrm>
        </p:spPr>
        <p:txBody>
          <a:bodyPr vert="horz" anchor="t">
            <a:normAutofit fontScale="90000"/>
          </a:bodyPr>
          <a:lstStyle/>
          <a:p>
            <a:r>
              <a:rPr lang="en-US" b="1"/>
              <a:t>Introduction to External Examiners</a:t>
            </a:r>
            <a:br>
              <a:rPr lang="en-US"/>
            </a:br>
            <a:br>
              <a:rPr lang="da-DK" sz="6800" b="1" noProof="0"/>
            </a:br>
            <a:endParaRPr lang="da-DK" sz="6800" b="1" noProof="0">
              <a:solidFill>
                <a:srgbClr val="FFFFFF"/>
              </a:solidFill>
            </a:endParaRPr>
          </a:p>
        </p:txBody>
      </p:sp>
      <p:sp>
        <p:nvSpPr>
          <p:cNvPr id="3" name="Subtitle 2">
            <a:extLst>
              <a:ext uri="{FF2B5EF4-FFF2-40B4-BE49-F238E27FC236}">
                <a16:creationId xmlns:a16="http://schemas.microsoft.com/office/drawing/2014/main" id="{C6FFC9D1-F344-8D4F-C989-5D57BDD803C2}"/>
              </a:ext>
            </a:extLst>
          </p:cNvPr>
          <p:cNvSpPr>
            <a:spLocks noGrp="1"/>
          </p:cNvSpPr>
          <p:nvPr>
            <p:ph type="subTitle" idx="1"/>
          </p:nvPr>
        </p:nvSpPr>
        <p:spPr>
          <a:xfrm>
            <a:off x="822398" y="4022392"/>
            <a:ext cx="10229088" cy="2057565"/>
          </a:xfrm>
        </p:spPr>
        <p:txBody>
          <a:bodyPr>
            <a:noAutofit/>
          </a:bodyPr>
          <a:lstStyle/>
          <a:p>
            <a:r>
              <a:rPr lang="da-DK" sz="2400">
                <a:solidFill>
                  <a:srgbClr val="FFFFFF"/>
                </a:solidFill>
              </a:rPr>
              <a:t>appointment</a:t>
            </a:r>
            <a:r>
              <a:rPr lang="da-DK" sz="2400" noProof="0">
                <a:solidFill>
                  <a:srgbClr val="FFFFFF"/>
                </a:solidFill>
              </a:rPr>
              <a:t> </a:t>
            </a:r>
            <a:r>
              <a:rPr lang="da-DK" sz="2400">
                <a:solidFill>
                  <a:srgbClr val="FFFFFF"/>
                </a:solidFill>
              </a:rPr>
              <a:t>period </a:t>
            </a:r>
            <a:r>
              <a:rPr lang="da-DK" sz="2400" noProof="0">
                <a:solidFill>
                  <a:srgbClr val="FFFFFF"/>
                </a:solidFill>
              </a:rPr>
              <a:t>2026-2030</a:t>
            </a:r>
          </a:p>
          <a:p>
            <a:r>
              <a:rPr lang="da-DK" sz="2400" noProof="0">
                <a:solidFill>
                  <a:srgbClr val="FFFFFF"/>
                </a:solidFill>
              </a:rPr>
              <a:t>The </a:t>
            </a:r>
            <a:r>
              <a:rPr lang="da-DK" sz="2400">
                <a:solidFill>
                  <a:srgbClr val="FFFFFF"/>
                </a:solidFill>
              </a:rPr>
              <a:t>b. ENG. </a:t>
            </a:r>
            <a:r>
              <a:rPr lang="da-DK" sz="2400" noProof="0">
                <a:solidFill>
                  <a:srgbClr val="FFFFFF"/>
                </a:solidFill>
              </a:rPr>
              <a:t>corps of external examiners</a:t>
            </a:r>
          </a:p>
          <a:p>
            <a:r>
              <a:rPr lang="da-DK" sz="2400" noProof="0">
                <a:solidFill>
                  <a:srgbClr val="FFFFFF"/>
                </a:solidFill>
              </a:rPr>
              <a:t>The </a:t>
            </a:r>
            <a:r>
              <a:rPr lang="da-DK" sz="2400">
                <a:solidFill>
                  <a:srgbClr val="FFFFFF"/>
                </a:solidFill>
              </a:rPr>
              <a:t>B. SCI. and M. Sci. Eng.</a:t>
            </a:r>
            <a:r>
              <a:rPr lang="da-DK" sz="2400" noProof="0">
                <a:solidFill>
                  <a:srgbClr val="FFFFFF"/>
                </a:solidFill>
              </a:rPr>
              <a:t> corps of external examiners</a:t>
            </a:r>
          </a:p>
          <a:p>
            <a:r>
              <a:rPr lang="da-DK" sz="2400">
                <a:solidFill>
                  <a:srgbClr val="FFFFFF"/>
                </a:solidFill>
              </a:rPr>
              <a:t>Online meeting 26.5.2026</a:t>
            </a:r>
            <a:endParaRPr lang="da-DK" sz="2400" noProof="0">
              <a:solidFill>
                <a:srgbClr val="FFFFFF"/>
              </a:solidFill>
            </a:endParaRPr>
          </a:p>
        </p:txBody>
      </p:sp>
    </p:spTree>
    <p:extLst>
      <p:ext uri="{BB962C8B-B14F-4D97-AF65-F5344CB8AC3E}">
        <p14:creationId xmlns:p14="http://schemas.microsoft.com/office/powerpoint/2010/main" val="1510365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200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4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30153-8673-3CF2-B7C1-A4192B200D00}"/>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FDA09E8B-434A-A888-82C2-037B0BD65A1B}"/>
              </a:ext>
            </a:extLst>
          </p:cNvPr>
          <p:cNvGraphicFramePr>
            <a:graphicFrameLocks/>
          </p:cNvGraphicFramePr>
          <p:nvPr>
            <p:custDataLst>
              <p:tags r:id="rId1"/>
            </p:custDataLst>
            <p:extLst>
              <p:ext uri="{D42A27DB-BD31-4B8C-83A1-F6EECF244321}">
                <p14:modId xmlns:p14="http://schemas.microsoft.com/office/powerpoint/2010/main" val="22295868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6" name="think-cell data - do not delete" hidden="1">
                        <a:extLst>
                          <a:ext uri="{FF2B5EF4-FFF2-40B4-BE49-F238E27FC236}">
                            <a16:creationId xmlns:a16="http://schemas.microsoft.com/office/drawing/2014/main" id="{FDA09E8B-434A-A888-82C2-037B0BD65A1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9F6DDE7-FF84-9E46-EEB8-4AE89D6313AF}"/>
              </a:ext>
            </a:extLst>
          </p:cNvPr>
          <p:cNvSpPr>
            <a:spLocks noGrp="1"/>
          </p:cNvSpPr>
          <p:nvPr>
            <p:ph type="title"/>
          </p:nvPr>
        </p:nvSpPr>
        <p:spPr/>
        <p:txBody>
          <a:bodyPr vert="horz"/>
          <a:lstStyle/>
          <a:p>
            <a:r>
              <a:rPr lang="en-US"/>
              <a:t>The responsibility and role of the external examiners </a:t>
            </a:r>
          </a:p>
        </p:txBody>
      </p:sp>
      <p:sp>
        <p:nvSpPr>
          <p:cNvPr id="4" name="Content Placeholder 3">
            <a:extLst>
              <a:ext uri="{FF2B5EF4-FFF2-40B4-BE49-F238E27FC236}">
                <a16:creationId xmlns:a16="http://schemas.microsoft.com/office/drawing/2014/main" id="{266A0884-4C84-3EF6-48EB-633C64FB5964}"/>
              </a:ext>
            </a:extLst>
          </p:cNvPr>
          <p:cNvSpPr>
            <a:spLocks noGrp="1"/>
          </p:cNvSpPr>
          <p:nvPr>
            <p:ph idx="1"/>
          </p:nvPr>
        </p:nvSpPr>
        <p:spPr>
          <a:xfrm>
            <a:off x="593481" y="2386930"/>
            <a:ext cx="11101214" cy="4166269"/>
          </a:xfrm>
        </p:spPr>
        <p:txBody>
          <a:bodyPr vert="horz" lIns="91440" tIns="45720" rIns="91440" bIns="45720" rtlCol="0" anchor="t">
            <a:normAutofit/>
          </a:bodyPr>
          <a:lstStyle/>
          <a:p>
            <a:pPr fontAlgn="t"/>
            <a:r>
              <a:rPr lang="en-US" b="1"/>
              <a:t>Obligation to Record Notes </a:t>
            </a:r>
            <a:endParaRPr lang="en-US" sz="1200"/>
          </a:p>
          <a:p>
            <a:pPr lvl="1" indent="-342900">
              <a:buFont typeface="Courier New" charset="2"/>
              <a:buChar char="o"/>
            </a:pPr>
            <a:r>
              <a:rPr lang="en-US" sz="1400"/>
              <a:t>In accordance with the rules laid down in the examination executive orders, the external examiner must make notes on the student’s performance and the determination of the grade for use in the institution’s case processing in the event of a potential complaint. The external examiner must submit the notes if requested by the institution responsible for conducting the examination. </a:t>
            </a:r>
            <a:r>
              <a:rPr lang="en-US" sz="1000"/>
              <a:t>(§11(2) of External Examiner Executive Order).</a:t>
            </a:r>
            <a:endParaRPr lang="en-US"/>
          </a:p>
          <a:p>
            <a:r>
              <a:rPr lang="en-US" b="1"/>
              <a:t>Impartiality and Confidentiality </a:t>
            </a:r>
            <a:endParaRPr lang="en-US"/>
          </a:p>
          <a:p>
            <a:pPr lvl="1" indent="-342900">
              <a:buFont typeface="Courier New" charset="2"/>
              <a:buChar char="o"/>
            </a:pPr>
            <a:r>
              <a:rPr lang="en-US"/>
              <a:t>The activities of the external examiner are subject to the rules of administrative law, including the provisions on impartiality and confidentiality, as well as data protection legislation.</a:t>
            </a:r>
            <a:r>
              <a:rPr lang="en-US" sz="1400"/>
              <a:t> </a:t>
            </a:r>
            <a:r>
              <a:rPr lang="en-US" sz="1200"/>
              <a:t>(§11(3) of External Examiner Executive Order). </a:t>
            </a:r>
          </a:p>
          <a:p>
            <a:r>
              <a:rPr lang="en-US" b="1"/>
              <a:t>Decorum</a:t>
            </a:r>
          </a:p>
          <a:p>
            <a:pPr lvl="1" indent="-342900">
              <a:buFont typeface="Courier New" charset="2"/>
              <a:buChar char="o"/>
            </a:pPr>
            <a:r>
              <a:rPr lang="en-US"/>
              <a:t>An appointed external examiner is subject to a requirement of dignity (</a:t>
            </a:r>
            <a:r>
              <a:rPr lang="en-US" b="1"/>
              <a:t>decorum</a:t>
            </a:r>
            <a:r>
              <a:rPr lang="en-US"/>
              <a:t>), which entails standards of appropriate conduct in the performance of the role as an external examiner, </a:t>
            </a:r>
            <a:r>
              <a:rPr lang="en-US" u="sng"/>
              <a:t>both in and outside the exercise of this role</a:t>
            </a:r>
            <a:r>
              <a:rPr lang="en-US"/>
              <a:t>, such that the external examiner demonstrates conduct worthy of the respect and trust required by the appointment.</a:t>
            </a:r>
            <a:r>
              <a:rPr lang="en-US" sz="1400"/>
              <a:t> </a:t>
            </a:r>
            <a:r>
              <a:rPr lang="en-US" sz="1000"/>
              <a:t>(§12 of External Examiner Executive Order).</a:t>
            </a:r>
            <a:endParaRPr lang="en-US"/>
          </a:p>
        </p:txBody>
      </p:sp>
    </p:spTree>
    <p:extLst>
      <p:ext uri="{BB962C8B-B14F-4D97-AF65-F5344CB8AC3E}">
        <p14:creationId xmlns:p14="http://schemas.microsoft.com/office/powerpoint/2010/main" val="4178277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F8422E8-32CB-3605-450C-CB486EC3F15F}"/>
              </a:ext>
            </a:extLst>
          </p:cNvPr>
          <p:cNvGraphicFramePr>
            <a:graphicFrameLocks/>
          </p:cNvGraphicFramePr>
          <p:nvPr>
            <p:custDataLst>
              <p:tags r:id="rId1"/>
            </p:custDataLst>
            <p:extLst>
              <p:ext uri="{D42A27DB-BD31-4B8C-83A1-F6EECF244321}">
                <p14:modId xmlns:p14="http://schemas.microsoft.com/office/powerpoint/2010/main" val="2654870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0F8422E8-32CB-3605-450C-CB486EC3F15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F52156E-EA6A-DFF9-CC39-15C825E6CCFD}"/>
              </a:ext>
            </a:extLst>
          </p:cNvPr>
          <p:cNvSpPr>
            <a:spLocks noGrp="1"/>
          </p:cNvSpPr>
          <p:nvPr>
            <p:ph type="title"/>
          </p:nvPr>
        </p:nvSpPr>
        <p:spPr>
          <a:xfrm>
            <a:off x="1074746" y="2760363"/>
            <a:ext cx="4713637" cy="2286000"/>
          </a:xfrm>
        </p:spPr>
        <p:txBody>
          <a:bodyPr vert="horz"/>
          <a:lstStyle/>
          <a:p>
            <a:r>
              <a:rPr lang="da-DK"/>
              <a:t>The first assignments as an external examiner</a:t>
            </a:r>
            <a:br>
              <a:rPr lang="da-DK"/>
            </a:br>
            <a:endParaRPr lang="da-DK"/>
          </a:p>
        </p:txBody>
      </p:sp>
      <p:sp>
        <p:nvSpPr>
          <p:cNvPr id="10" name="TextBox 9">
            <a:extLst>
              <a:ext uri="{FF2B5EF4-FFF2-40B4-BE49-F238E27FC236}">
                <a16:creationId xmlns:a16="http://schemas.microsoft.com/office/drawing/2014/main" id="{292D0EBE-DF36-37FF-AA22-7995271D5FA1}"/>
              </a:ext>
            </a:extLst>
          </p:cNvPr>
          <p:cNvSpPr txBox="1"/>
          <p:nvPr/>
        </p:nvSpPr>
        <p:spPr>
          <a:xfrm>
            <a:off x="5918728" y="1973158"/>
            <a:ext cx="5385064" cy="2585323"/>
          </a:xfrm>
          <a:prstGeom prst="rect">
            <a:avLst/>
          </a:prstGeom>
          <a:noFill/>
        </p:spPr>
        <p:txBody>
          <a:bodyPr wrap="square" lIns="91440" tIns="45720" rIns="91440" bIns="45720" rtlCol="0" anchor="t">
            <a:spAutoFit/>
          </a:bodyPr>
          <a:lstStyle/>
          <a:p>
            <a:pPr marL="1227455" lvl="2" indent="-285750">
              <a:buFont typeface="Arial"/>
              <a:buChar char="•"/>
            </a:pPr>
            <a:r>
              <a:rPr lang="da-DK">
                <a:solidFill>
                  <a:schemeClr val="tx2">
                    <a:alpha val="80000"/>
                  </a:schemeClr>
                </a:solidFill>
              </a:rPr>
              <a:t>The good examination process</a:t>
            </a:r>
            <a:endParaRPr lang="en-US">
              <a:solidFill>
                <a:schemeClr val="tx2">
                  <a:alpha val="80000"/>
                </a:schemeClr>
              </a:solidFill>
            </a:endParaRPr>
          </a:p>
          <a:p>
            <a:pPr marL="1684655" lvl="3" indent="-285750">
              <a:buFont typeface="Wingdings"/>
              <a:buChar char="Ø"/>
            </a:pPr>
            <a:r>
              <a:rPr lang="da-DK" sz="1600">
                <a:solidFill>
                  <a:schemeClr val="tx2">
                    <a:alpha val="80000"/>
                  </a:schemeClr>
                </a:solidFill>
              </a:rPr>
              <a:t>Oral examinations</a:t>
            </a:r>
          </a:p>
          <a:p>
            <a:pPr marL="1684655" lvl="3" indent="-285750">
              <a:buFont typeface="Wingdings"/>
              <a:buChar char="Ø"/>
            </a:pPr>
            <a:r>
              <a:rPr lang="da-DK" sz="1600">
                <a:solidFill>
                  <a:schemeClr val="tx2">
                    <a:alpha val="80000"/>
                  </a:schemeClr>
                </a:solidFill>
              </a:rPr>
              <a:t>Written</a:t>
            </a:r>
            <a:r>
              <a:rPr lang="da-DK" sz="1600">
                <a:solidFill>
                  <a:srgbClr val="1E5155">
                    <a:alpha val="80000"/>
                  </a:srgbClr>
                </a:solidFill>
              </a:rPr>
              <a:t> examinations</a:t>
            </a:r>
          </a:p>
          <a:p>
            <a:pPr marL="1227455" lvl="2" indent="-285750">
              <a:buFont typeface="Arial"/>
              <a:buChar char="•"/>
            </a:pPr>
            <a:endParaRPr lang="da-DK">
              <a:solidFill>
                <a:schemeClr val="tx2">
                  <a:alpha val="80000"/>
                </a:schemeClr>
              </a:solidFill>
            </a:endParaRPr>
          </a:p>
          <a:p>
            <a:pPr marL="1227455" lvl="2" indent="-285750">
              <a:buFont typeface="Arial"/>
              <a:buChar char="•"/>
            </a:pPr>
            <a:r>
              <a:rPr lang="da-DK">
                <a:solidFill>
                  <a:schemeClr val="tx2">
                    <a:alpha val="80000"/>
                  </a:schemeClr>
                </a:solidFill>
              </a:rPr>
              <a:t>When plan meets reality </a:t>
            </a:r>
          </a:p>
          <a:p>
            <a:pPr marL="1227455" lvl="2" indent="-285750">
              <a:buFont typeface="Arial"/>
              <a:buChar char="•"/>
            </a:pPr>
            <a:endParaRPr lang="da-DK">
              <a:solidFill>
                <a:schemeClr val="tx2">
                  <a:alpha val="80000"/>
                </a:schemeClr>
              </a:solidFill>
            </a:endParaRPr>
          </a:p>
          <a:p>
            <a:pPr marL="1227455" lvl="2" indent="-285750">
              <a:buFont typeface="Arial"/>
              <a:buChar char="•"/>
            </a:pPr>
            <a:r>
              <a:rPr lang="da-DK">
                <a:solidFill>
                  <a:schemeClr val="tx2">
                    <a:alpha val="80000"/>
                  </a:schemeClr>
                </a:solidFill>
              </a:rPr>
              <a:t>Feedback forms</a:t>
            </a:r>
          </a:p>
          <a:p>
            <a:pPr marL="285750" indent="-285750">
              <a:buFont typeface="Wingdings"/>
              <a:buChar char="Ø"/>
            </a:pPr>
            <a:endParaRPr lang="da-DK"/>
          </a:p>
          <a:p>
            <a:pPr marL="285750" indent="-285750">
              <a:buFont typeface="Wingdings"/>
              <a:buChar char="Ø"/>
            </a:pPr>
            <a:endParaRPr/>
          </a:p>
        </p:txBody>
      </p:sp>
    </p:spTree>
    <p:extLst>
      <p:ext uri="{BB962C8B-B14F-4D97-AF65-F5344CB8AC3E}">
        <p14:creationId xmlns:p14="http://schemas.microsoft.com/office/powerpoint/2010/main" val="2612047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DA38322-01DD-3042-8926-62C6BE05064D}"/>
              </a:ext>
            </a:extLst>
          </p:cNvPr>
          <p:cNvGraphicFramePr>
            <a:graphicFrameLocks/>
          </p:cNvGraphicFramePr>
          <p:nvPr>
            <p:custDataLst>
              <p:tags r:id="rId1"/>
            </p:custDataLst>
            <p:extLst>
              <p:ext uri="{D42A27DB-BD31-4B8C-83A1-F6EECF244321}">
                <p14:modId xmlns:p14="http://schemas.microsoft.com/office/powerpoint/2010/main" val="1421523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FDA38322-01DD-3042-8926-62C6BE05064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776C08-F1D5-5549-1DF8-F7549F1DC99F}"/>
              </a:ext>
            </a:extLst>
          </p:cNvPr>
          <p:cNvSpPr>
            <a:spLocks noGrp="1"/>
          </p:cNvSpPr>
          <p:nvPr>
            <p:ph type="title"/>
          </p:nvPr>
        </p:nvSpPr>
        <p:spPr>
          <a:xfrm>
            <a:off x="771801" y="762720"/>
            <a:ext cx="7374230" cy="741404"/>
          </a:xfrm>
        </p:spPr>
        <p:txBody>
          <a:bodyPr vert="horz">
            <a:normAutofit/>
          </a:bodyPr>
          <a:lstStyle/>
          <a:p>
            <a:r>
              <a:rPr lang="da-DK"/>
              <a:t>The good examination process</a:t>
            </a:r>
            <a:r>
              <a:rPr lang="da-DK" noProof="0"/>
              <a:t> </a:t>
            </a:r>
          </a:p>
        </p:txBody>
      </p:sp>
      <p:sp>
        <p:nvSpPr>
          <p:cNvPr id="3" name="Content Placeholder 2">
            <a:extLst>
              <a:ext uri="{FF2B5EF4-FFF2-40B4-BE49-F238E27FC236}">
                <a16:creationId xmlns:a16="http://schemas.microsoft.com/office/drawing/2014/main" id="{032AD82F-EE21-35C0-645B-8E64C5A6EAD5}"/>
              </a:ext>
            </a:extLst>
          </p:cNvPr>
          <p:cNvSpPr>
            <a:spLocks noGrp="1"/>
          </p:cNvSpPr>
          <p:nvPr>
            <p:ph idx="1"/>
          </p:nvPr>
        </p:nvSpPr>
        <p:spPr>
          <a:xfrm>
            <a:off x="516356" y="2390273"/>
            <a:ext cx="11170318" cy="4452839"/>
          </a:xfrm>
        </p:spPr>
        <p:txBody>
          <a:bodyPr vert="horz" lIns="91440" tIns="45720" rIns="91440" bIns="45720" rtlCol="0" anchor="t">
            <a:normAutofit fontScale="92500" lnSpcReduction="20000"/>
          </a:bodyPr>
          <a:lstStyle/>
          <a:p>
            <a:pPr marL="0" indent="0">
              <a:lnSpc>
                <a:spcPct val="120000"/>
              </a:lnSpc>
              <a:buNone/>
            </a:pPr>
            <a:r>
              <a:rPr lang="da-DK" b="1"/>
              <a:t>ORAL EXAMINATIONS</a:t>
            </a:r>
          </a:p>
          <a:p>
            <a:pPr>
              <a:lnSpc>
                <a:spcPct val="120000"/>
              </a:lnSpc>
              <a:buFont typeface="Arial" panose="020B0604020202020204" pitchFamily="34" charset="0"/>
              <a:buChar char="•"/>
            </a:pPr>
            <a:r>
              <a:rPr lang="da-DK"/>
              <a:t>The external examiner accepts a specific examination assaignment</a:t>
            </a:r>
          </a:p>
          <a:p>
            <a:pPr>
              <a:lnSpc>
                <a:spcPct val="120000"/>
              </a:lnSpc>
              <a:buFont typeface="Arial" panose="020B0604020202020204" pitchFamily="34" charset="0"/>
              <a:buChar char="•"/>
            </a:pPr>
            <a:r>
              <a:rPr lang="en-US"/>
              <a:t>The external examiner </a:t>
            </a:r>
            <a:r>
              <a:rPr lang="en-US" err="1"/>
              <a:t>familiarises</a:t>
            </a:r>
            <a:r>
              <a:rPr lang="en-US"/>
              <a:t> themself with relevant documents related to the examination e.g., the curriculum, course description, and learning objectives. </a:t>
            </a:r>
          </a:p>
          <a:p>
            <a:pPr>
              <a:lnSpc>
                <a:spcPct val="120000"/>
              </a:lnSpc>
              <a:buFont typeface="Arial" panose="020B0604020202020204" pitchFamily="34" charset="0"/>
              <a:buChar char="•"/>
            </a:pPr>
            <a:r>
              <a:rPr lang="da-DK"/>
              <a:t>The external examiner engages in dialogue with the examiner prior to the examination to align expectations regarding the process, roles, and responsibilities.</a:t>
            </a:r>
            <a:endParaRPr lang="da-DK" noProof="0"/>
          </a:p>
          <a:p>
            <a:pPr>
              <a:lnSpc>
                <a:spcPct val="120000"/>
              </a:lnSpc>
              <a:buFont typeface="Arial" panose="020B0604020202020204" pitchFamily="34" charset="0"/>
              <a:buChar char="•"/>
            </a:pPr>
            <a:r>
              <a:rPr lang="da-DK"/>
              <a:t>The external examiner prepares for the examination, for example by reading reports.</a:t>
            </a:r>
            <a:endParaRPr lang="da-DK" noProof="0"/>
          </a:p>
          <a:p>
            <a:pPr>
              <a:lnSpc>
                <a:spcPct val="120000"/>
              </a:lnSpc>
              <a:buFont typeface="Arial" panose="020B0604020202020204" pitchFamily="34" charset="0"/>
              <a:buChar char="•"/>
            </a:pPr>
            <a:r>
              <a:rPr lang="da-DK"/>
              <a:t>The external examiner participates in the examination together with the examiner.</a:t>
            </a:r>
            <a:endParaRPr lang="da-DK" noProof="0"/>
          </a:p>
          <a:p>
            <a:pPr>
              <a:lnSpc>
                <a:spcPct val="120000"/>
              </a:lnSpc>
              <a:buFont typeface="Arial" panose="020B0604020202020204" pitchFamily="34" charset="0"/>
              <a:buChar char="•"/>
            </a:pPr>
            <a:r>
              <a:rPr lang="da-DK"/>
              <a:t>The external examiner and the examiner agree on a grade, and the examination is concluded.</a:t>
            </a:r>
          </a:p>
          <a:p>
            <a:pPr>
              <a:lnSpc>
                <a:spcPct val="120000"/>
              </a:lnSpc>
              <a:buFont typeface="Arial" panose="020B0604020202020204" pitchFamily="34" charset="0"/>
              <a:buChar char="•"/>
            </a:pPr>
            <a:r>
              <a:rPr lang="da-DK"/>
              <a:t>The external examiner and the examiner evaluate the conduct of the examination.</a:t>
            </a:r>
            <a:endParaRPr lang="da-DK" noProof="0"/>
          </a:p>
          <a:p>
            <a:pPr>
              <a:lnSpc>
                <a:spcPct val="120000"/>
              </a:lnSpc>
              <a:buFont typeface="Arial" panose="020B0604020202020204" pitchFamily="34" charset="0"/>
              <a:buChar char="•"/>
            </a:pPr>
            <a:r>
              <a:rPr lang="da-DK"/>
              <a:t>The external examiner</a:t>
            </a:r>
            <a:r>
              <a:rPr lang="da-DK" noProof="0"/>
              <a:t> </a:t>
            </a:r>
            <a:r>
              <a:rPr lang="da-DK"/>
              <a:t>completes the feedback form via CensorNet and submits time and travel reimbursement claims to the educational institution. </a:t>
            </a:r>
            <a:endParaRPr lang="da-DK" noProof="0"/>
          </a:p>
        </p:txBody>
      </p:sp>
    </p:spTree>
    <p:extLst>
      <p:ext uri="{BB962C8B-B14F-4D97-AF65-F5344CB8AC3E}">
        <p14:creationId xmlns:p14="http://schemas.microsoft.com/office/powerpoint/2010/main" val="3621034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7E33070-F3F6-70CD-BB83-29C650F5B782}"/>
              </a:ext>
            </a:extLst>
          </p:cNvPr>
          <p:cNvGraphicFramePr>
            <a:graphicFrameLocks/>
          </p:cNvGraphicFramePr>
          <p:nvPr>
            <p:custDataLst>
              <p:tags r:id="rId1"/>
            </p:custDataLst>
            <p:extLst>
              <p:ext uri="{D42A27DB-BD31-4B8C-83A1-F6EECF244321}">
                <p14:modId xmlns:p14="http://schemas.microsoft.com/office/powerpoint/2010/main" val="2094993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67E33070-F3F6-70CD-BB83-29C650F5B7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AB82BFD-5D25-AC27-78D8-23C48B423321}"/>
              </a:ext>
            </a:extLst>
          </p:cNvPr>
          <p:cNvSpPr>
            <a:spLocks noGrp="1"/>
          </p:cNvSpPr>
          <p:nvPr>
            <p:ph type="title"/>
          </p:nvPr>
        </p:nvSpPr>
        <p:spPr>
          <a:xfrm>
            <a:off x="707225" y="689533"/>
            <a:ext cx="8825659" cy="706964"/>
          </a:xfrm>
        </p:spPr>
        <p:txBody>
          <a:bodyPr vert="horz">
            <a:normAutofit/>
          </a:bodyPr>
          <a:lstStyle/>
          <a:p>
            <a:r>
              <a:rPr lang="da-DK"/>
              <a:t>The good examination process</a:t>
            </a:r>
            <a:endParaRPr lang="da-DK" noProof="0"/>
          </a:p>
        </p:txBody>
      </p:sp>
      <p:sp>
        <p:nvSpPr>
          <p:cNvPr id="3" name="Content Placeholder 2">
            <a:extLst>
              <a:ext uri="{FF2B5EF4-FFF2-40B4-BE49-F238E27FC236}">
                <a16:creationId xmlns:a16="http://schemas.microsoft.com/office/drawing/2014/main" id="{3527E08B-13BE-15A4-5B5A-B0443B18DD98}"/>
              </a:ext>
            </a:extLst>
          </p:cNvPr>
          <p:cNvSpPr>
            <a:spLocks noGrp="1"/>
          </p:cNvSpPr>
          <p:nvPr>
            <p:ph idx="1"/>
          </p:nvPr>
        </p:nvSpPr>
        <p:spPr>
          <a:xfrm>
            <a:off x="493001" y="2462168"/>
            <a:ext cx="11205410" cy="3766185"/>
          </a:xfrm>
        </p:spPr>
        <p:txBody>
          <a:bodyPr vert="horz" lIns="91440" tIns="45720" rIns="91440" bIns="45720" rtlCol="0" anchor="t">
            <a:normAutofit fontScale="92500" lnSpcReduction="20000"/>
          </a:bodyPr>
          <a:lstStyle/>
          <a:p>
            <a:pPr marL="0" indent="0">
              <a:buNone/>
            </a:pPr>
            <a:r>
              <a:rPr lang="da-DK" b="1"/>
              <a:t>WRITTEN EXAMINATIONS</a:t>
            </a:r>
          </a:p>
          <a:p>
            <a:pPr>
              <a:buFont typeface="Arial" panose="020B0604020202020204" pitchFamily="34" charset="0"/>
              <a:buChar char="•"/>
            </a:pPr>
            <a:r>
              <a:rPr lang="da-DK"/>
              <a:t>The external examiner accepts a specific examination assignment</a:t>
            </a:r>
          </a:p>
          <a:p>
            <a:pPr>
              <a:buFont typeface="Arial" panose="020B0604020202020204" pitchFamily="34" charset="0"/>
              <a:buChar char="•"/>
            </a:pPr>
            <a:r>
              <a:rPr lang="da-DK"/>
              <a:t>The external examiner engages in dialogue with the examiner prior to the examination to align expectations regardring the process, roles and responsibilities.</a:t>
            </a:r>
            <a:endParaRPr lang="da-DK" noProof="0"/>
          </a:p>
          <a:p>
            <a:pPr>
              <a:buFont typeface="Arial" panose="020B0604020202020204" pitchFamily="34" charset="0"/>
              <a:buChar char="•"/>
            </a:pPr>
            <a:r>
              <a:rPr lang="da-DK"/>
              <a:t>The external examiner</a:t>
            </a:r>
            <a:r>
              <a:rPr lang="da-DK" noProof="0"/>
              <a:t> </a:t>
            </a:r>
            <a:r>
              <a:rPr lang="da-DK"/>
              <a:t>receives </a:t>
            </a:r>
            <a:r>
              <a:rPr lang="da-DK">
                <a:latin typeface="Century Gothic"/>
                <a:cs typeface="Segoe UI"/>
              </a:rPr>
              <a:t>the examination questions and proposed solutions from the examiner for review and approval.</a:t>
            </a:r>
            <a:endParaRPr lang="da-DK"/>
          </a:p>
          <a:p>
            <a:pPr>
              <a:buFont typeface="Arial" panose="020B0604020202020204" pitchFamily="34" charset="0"/>
              <a:buChar char="•"/>
            </a:pPr>
            <a:r>
              <a:rPr lang="da-DK"/>
              <a:t>The examination takes place.</a:t>
            </a:r>
            <a:endParaRPr lang="da-DK" noProof="0"/>
          </a:p>
          <a:p>
            <a:pPr>
              <a:buFont typeface="Arial" panose="020B0604020202020204" pitchFamily="34" charset="0"/>
              <a:buChar char="•"/>
            </a:pPr>
            <a:r>
              <a:rPr lang="da-DK"/>
              <a:t>The external examiner receives</a:t>
            </a:r>
            <a:r>
              <a:rPr lang="da-DK" noProof="0"/>
              <a:t> </a:t>
            </a:r>
            <a:r>
              <a:rPr lang="da-DK"/>
              <a:t>the set of examination questions </a:t>
            </a:r>
            <a:r>
              <a:rPr lang="da-DK" b="1"/>
              <a:t>with corrections</a:t>
            </a:r>
            <a:r>
              <a:rPr lang="da-DK"/>
              <a:t> from the examiner for review and approval.</a:t>
            </a:r>
            <a:endParaRPr lang="da-DK" noProof="0"/>
          </a:p>
          <a:p>
            <a:pPr>
              <a:buFont typeface="Arial" panose="020B0604020202020204" pitchFamily="34" charset="0"/>
              <a:buChar char="•"/>
            </a:pPr>
            <a:r>
              <a:rPr lang="da-DK"/>
              <a:t>The external examiner</a:t>
            </a:r>
            <a:r>
              <a:rPr lang="da-DK" noProof="0"/>
              <a:t> </a:t>
            </a:r>
            <a:r>
              <a:rPr lang="da-DK"/>
              <a:t>and the examiner agree on the grades, and the examination is concluded. </a:t>
            </a:r>
            <a:r>
              <a:rPr lang="da-DK" noProof="0"/>
              <a:t> </a:t>
            </a:r>
          </a:p>
          <a:p>
            <a:pPr>
              <a:buFont typeface="Arial" panose="020B0604020202020204" pitchFamily="34" charset="0"/>
              <a:buChar char="•"/>
            </a:pPr>
            <a:r>
              <a:rPr lang="da-DK"/>
              <a:t>The external examiner completes the feedback form via CensorNet as well as the time and travel expense claim to the educational institution.</a:t>
            </a:r>
            <a:r>
              <a:rPr lang="da-DK" noProof="0"/>
              <a:t> </a:t>
            </a:r>
          </a:p>
          <a:p>
            <a:pPr>
              <a:buFont typeface="Arial" panose="020B0604020202020204" pitchFamily="34" charset="0"/>
              <a:buChar char="•"/>
            </a:pPr>
            <a:endParaRPr lang="da-DK" noProof="0"/>
          </a:p>
        </p:txBody>
      </p:sp>
    </p:spTree>
    <p:extLst>
      <p:ext uri="{BB962C8B-B14F-4D97-AF65-F5344CB8AC3E}">
        <p14:creationId xmlns:p14="http://schemas.microsoft.com/office/powerpoint/2010/main" val="1642153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D792B77-682E-F333-0C55-B09885DE2535}"/>
              </a:ext>
            </a:extLst>
          </p:cNvPr>
          <p:cNvGraphicFramePr>
            <a:graphicFrameLocks/>
          </p:cNvGraphicFramePr>
          <p:nvPr>
            <p:custDataLst>
              <p:tags r:id="rId1"/>
            </p:custDataLst>
            <p:extLst>
              <p:ext uri="{D42A27DB-BD31-4B8C-83A1-F6EECF244321}">
                <p14:modId xmlns:p14="http://schemas.microsoft.com/office/powerpoint/2010/main" val="6768173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0D792B77-682E-F333-0C55-B09885DE25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83CE551-DF8C-DEB3-EF9C-C987EED60F60}"/>
              </a:ext>
            </a:extLst>
          </p:cNvPr>
          <p:cNvSpPr>
            <a:spLocks noGrp="1"/>
          </p:cNvSpPr>
          <p:nvPr>
            <p:ph type="title"/>
          </p:nvPr>
        </p:nvSpPr>
        <p:spPr>
          <a:xfrm>
            <a:off x="651259" y="689533"/>
            <a:ext cx="8825659" cy="706964"/>
          </a:xfrm>
        </p:spPr>
        <p:txBody>
          <a:bodyPr vert="horz"/>
          <a:lstStyle/>
          <a:p>
            <a:r>
              <a:rPr lang="en-US" dirty="0"/>
              <a:t>When plan meets reality..... (1/3)</a:t>
            </a:r>
          </a:p>
        </p:txBody>
      </p:sp>
      <p:sp>
        <p:nvSpPr>
          <p:cNvPr id="3" name="Content Placeholder 2">
            <a:extLst>
              <a:ext uri="{FF2B5EF4-FFF2-40B4-BE49-F238E27FC236}">
                <a16:creationId xmlns:a16="http://schemas.microsoft.com/office/drawing/2014/main" id="{808B6FCE-A643-404A-5733-22ACA5F20DB1}"/>
              </a:ext>
            </a:extLst>
          </p:cNvPr>
          <p:cNvSpPr>
            <a:spLocks noGrp="1"/>
          </p:cNvSpPr>
          <p:nvPr>
            <p:ph idx="1"/>
          </p:nvPr>
        </p:nvSpPr>
        <p:spPr>
          <a:xfrm>
            <a:off x="651260" y="2602522"/>
            <a:ext cx="10079264" cy="3565945"/>
          </a:xfrm>
        </p:spPr>
        <p:txBody>
          <a:bodyPr vert="horz" lIns="91440" tIns="45720" rIns="91440" bIns="45720" rtlCol="0" anchor="t">
            <a:normAutofit fontScale="85000" lnSpcReduction="10000"/>
          </a:bodyPr>
          <a:lstStyle/>
          <a:p>
            <a:pPr marL="0" indent="0">
              <a:buNone/>
            </a:pPr>
            <a:r>
              <a:rPr lang="en-US" sz="2000" b="1" u="sng" dirty="0"/>
              <a:t>Before the examination</a:t>
            </a:r>
            <a:endParaRPr lang="en-US" sz="2000" noProof="0" dirty="0"/>
          </a:p>
          <a:p>
            <a:pPr>
              <a:buFont typeface="Arial" panose="020B0604020202020204" pitchFamily="34" charset="0"/>
              <a:buChar char="•"/>
            </a:pPr>
            <a:r>
              <a:rPr lang="en-US" sz="2000" dirty="0"/>
              <a:t>Request for confidentiality declaration (NDA)</a:t>
            </a:r>
            <a:r>
              <a:rPr lang="en-US" sz="1500" dirty="0"/>
              <a:t> </a:t>
            </a:r>
            <a:r>
              <a:rPr lang="en-US" sz="1500" dirty="0">
                <a:solidFill>
                  <a:srgbClr val="0070C0"/>
                </a:solidFill>
              </a:rPr>
              <a:t>Examiners are already bound by confidentiality pursuant to Section 11(3) of the Examiner Order. The examiner must assess for themselves whether they also wish to sign an NDA.</a:t>
            </a:r>
            <a:endParaRPr lang="en-US" sz="1500" noProof="0" dirty="0">
              <a:solidFill>
                <a:srgbClr val="0070C0"/>
              </a:solidFill>
            </a:endParaRPr>
          </a:p>
          <a:p>
            <a:pPr>
              <a:buFont typeface="Arial" panose="020B0604020202020204" pitchFamily="34" charset="0"/>
              <a:buChar char="•"/>
            </a:pPr>
            <a:r>
              <a:rPr lang="en-US" sz="2000" dirty="0"/>
              <a:t>Alignment of expectations failed between you and the examiner </a:t>
            </a:r>
            <a:r>
              <a:rPr lang="en-US" sz="1500" dirty="0">
                <a:solidFill>
                  <a:srgbClr val="0070C0"/>
                </a:solidFill>
              </a:rPr>
              <a:t>We encourage dialogue and a shared understanding. If this is not possible, consultation/advice from the relevant chair can always be requested on, if this is needed. </a:t>
            </a:r>
            <a:endParaRPr lang="en-US" sz="1500" noProof="0" dirty="0"/>
          </a:p>
          <a:p>
            <a:pPr>
              <a:buFont typeface="Arial" panose="020B0604020202020204" pitchFamily="34" charset="0"/>
              <a:buChar char="•"/>
            </a:pPr>
            <a:r>
              <a:rPr lang="en-US" sz="2000" dirty="0"/>
              <a:t>Suspicion of cheating/plagiarism? Do I need to take action (and how)? </a:t>
            </a:r>
            <a:r>
              <a:rPr lang="en-US" sz="1600" dirty="0">
                <a:solidFill>
                  <a:srgbClr val="0070C0"/>
                </a:solidFill>
              </a:rPr>
              <a:t>Yes! Inform the examiner of your suspicion. The examiner must report the case to their institution, which will handle the matter.</a:t>
            </a:r>
            <a:endParaRPr lang="en-US" sz="1600" noProof="0" dirty="0">
              <a:solidFill>
                <a:srgbClr val="0070C0"/>
              </a:solidFill>
            </a:endParaRPr>
          </a:p>
          <a:p>
            <a:pPr>
              <a:buFont typeface="Arial" panose="020B0604020202020204" pitchFamily="34" charset="0"/>
              <a:buChar char="•"/>
            </a:pPr>
            <a:r>
              <a:rPr lang="en-US" sz="2000" dirty="0"/>
              <a:t>I have to withdraw as an external examiner. Is that possible ? And what happens next? </a:t>
            </a:r>
            <a:r>
              <a:rPr lang="en-US" sz="1600" dirty="0">
                <a:solidFill>
                  <a:srgbClr val="0070C0"/>
                </a:solidFill>
              </a:rPr>
              <a:t>If the examiner is prevented from attending shortly before the exam, the exam may (if possible) be conducted with the examiner participating online; otherwise, the exam should generally be cancelled. If cancelling is not possible, the institution, in collaboration with the Chairs of the examiner corps , may appoint a new examiner who meets the requirements set out in Sections 7 and 17 of the Examiner Order. (§13(1,2) External Examiner </a:t>
            </a:r>
            <a:r>
              <a:rPr lang="en-US" sz="1600" dirty="0" err="1">
                <a:solidFill>
                  <a:srgbClr val="0070C0"/>
                </a:solidFill>
              </a:rPr>
              <a:t>Exeutive</a:t>
            </a:r>
            <a:r>
              <a:rPr lang="en-US" sz="1600" dirty="0">
                <a:solidFill>
                  <a:srgbClr val="0070C0"/>
                </a:solidFill>
              </a:rPr>
              <a:t> Order) </a:t>
            </a:r>
          </a:p>
          <a:p>
            <a:pPr>
              <a:buFont typeface="Arial" panose="020B0604020202020204" pitchFamily="34" charset="0"/>
              <a:buChar char="•"/>
            </a:pPr>
            <a:endParaRPr lang="da-DK" sz="2000" dirty="0">
              <a:solidFill>
                <a:schemeClr val="tx1"/>
              </a:solidFill>
            </a:endParaRPr>
          </a:p>
          <a:p>
            <a:pPr>
              <a:buFont typeface="Arial" panose="020B0604020202020204" pitchFamily="34" charset="0"/>
              <a:buChar char="•"/>
            </a:pPr>
            <a:endParaRPr lang="da-DK" sz="2000" noProof="0" dirty="0"/>
          </a:p>
          <a:p>
            <a:pPr>
              <a:buFont typeface="Arial" panose="020B0604020202020204" pitchFamily="34" charset="0"/>
              <a:buChar char="•"/>
            </a:pPr>
            <a:endParaRPr lang="da-DK" sz="2000" noProof="0" dirty="0"/>
          </a:p>
          <a:p>
            <a:pPr>
              <a:buFont typeface="Arial" panose="020B0604020202020204" pitchFamily="34" charset="0"/>
              <a:buChar char="•"/>
            </a:pPr>
            <a:endParaRPr lang="da-DK" sz="2000" noProof="0" dirty="0"/>
          </a:p>
          <a:p>
            <a:pPr>
              <a:buFont typeface="Arial" panose="020B0604020202020204" pitchFamily="34" charset="0"/>
              <a:buChar char="•"/>
            </a:pPr>
            <a:endParaRPr lang="da-DK" sz="2000" noProof="0" dirty="0"/>
          </a:p>
        </p:txBody>
      </p:sp>
    </p:spTree>
    <p:extLst>
      <p:ext uri="{BB962C8B-B14F-4D97-AF65-F5344CB8AC3E}">
        <p14:creationId xmlns:p14="http://schemas.microsoft.com/office/powerpoint/2010/main" val="2294032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97DCB-AC3B-85AB-F796-3E9CF1EEE49A}"/>
              </a:ext>
            </a:extLst>
          </p:cNvPr>
          <p:cNvSpPr>
            <a:spLocks noGrp="1"/>
          </p:cNvSpPr>
          <p:nvPr>
            <p:ph type="title"/>
          </p:nvPr>
        </p:nvSpPr>
        <p:spPr/>
        <p:txBody>
          <a:bodyPr/>
          <a:lstStyle/>
          <a:p>
            <a:r>
              <a:rPr lang="en-US" dirty="0"/>
              <a:t>When plan meets reality..... (2/3)</a:t>
            </a:r>
            <a:endParaRPr lang="da-DK" dirty="0"/>
          </a:p>
        </p:txBody>
      </p:sp>
      <p:sp>
        <p:nvSpPr>
          <p:cNvPr id="3" name="Content Placeholder 2">
            <a:extLst>
              <a:ext uri="{FF2B5EF4-FFF2-40B4-BE49-F238E27FC236}">
                <a16:creationId xmlns:a16="http://schemas.microsoft.com/office/drawing/2014/main" id="{9F8FC583-3036-7B44-0E30-FF13E7E34D5C}"/>
              </a:ext>
            </a:extLst>
          </p:cNvPr>
          <p:cNvSpPr>
            <a:spLocks noGrp="1"/>
          </p:cNvSpPr>
          <p:nvPr>
            <p:ph idx="1"/>
          </p:nvPr>
        </p:nvSpPr>
        <p:spPr>
          <a:xfrm>
            <a:off x="859692" y="2422768"/>
            <a:ext cx="10058400" cy="4017109"/>
          </a:xfrm>
        </p:spPr>
        <p:txBody>
          <a:bodyPr>
            <a:normAutofit fontScale="55000" lnSpcReduction="20000"/>
          </a:bodyPr>
          <a:lstStyle/>
          <a:p>
            <a:pPr marL="0" indent="0">
              <a:buNone/>
            </a:pPr>
            <a:r>
              <a:rPr lang="da-DK" sz="2900" b="1" u="sng" dirty="0" err="1"/>
              <a:t>During</a:t>
            </a:r>
            <a:r>
              <a:rPr lang="da-DK" sz="2900" b="1" u="sng" dirty="0"/>
              <a:t> the </a:t>
            </a:r>
            <a:r>
              <a:rPr lang="da-DK" sz="2900" b="1" u="sng" dirty="0" err="1"/>
              <a:t>examination</a:t>
            </a:r>
            <a:endParaRPr lang="da-DK" sz="2900" b="1" u="sng" dirty="0"/>
          </a:p>
          <a:p>
            <a:pPr>
              <a:buFont typeface="Arial" panose="020B0604020202020204" pitchFamily="34" charset="0"/>
              <a:buChar char="•"/>
            </a:pPr>
            <a:r>
              <a:rPr lang="en-US" sz="2600" noProof="0" dirty="0"/>
              <a:t>Who may be present in the examination room? </a:t>
            </a:r>
          </a:p>
          <a:p>
            <a:pPr lvl="1">
              <a:buFont typeface="Arial" panose="020B0604020202020204" pitchFamily="34" charset="0"/>
              <a:buChar char="•"/>
            </a:pPr>
            <a:r>
              <a:rPr lang="en-US" sz="2000" noProof="0" dirty="0"/>
              <a:t>During the examination? </a:t>
            </a:r>
            <a:r>
              <a:rPr lang="en-US" sz="1800" noProof="0" dirty="0">
                <a:solidFill>
                  <a:srgbClr val="0070C0"/>
                </a:solidFill>
              </a:rPr>
              <a:t>Exams are, in principle, public. However, the institution may make exceptions to this, for example to protect the examinee. </a:t>
            </a:r>
          </a:p>
          <a:p>
            <a:pPr lvl="1">
              <a:buFont typeface="Arial" panose="020B0604020202020204" pitchFamily="34" charset="0"/>
              <a:buChar char="•"/>
            </a:pPr>
            <a:r>
              <a:rPr lang="en-US" sz="2000" noProof="0" dirty="0"/>
              <a:t>During assessment? </a:t>
            </a:r>
            <a:r>
              <a:rPr lang="en-US" sz="1800" noProof="0" dirty="0">
                <a:solidFill>
                  <a:srgbClr val="0070C0"/>
                </a:solidFill>
              </a:rPr>
              <a:t>Only the examiner (employee at the educational institution)and the appointed external examiner may be present</a:t>
            </a:r>
            <a:r>
              <a:rPr lang="en-US" sz="1800" noProof="0" dirty="0"/>
              <a:t>.</a:t>
            </a:r>
          </a:p>
          <a:p>
            <a:pPr lvl="1">
              <a:buFont typeface="Arial" panose="020B0604020202020204" pitchFamily="34" charset="0"/>
              <a:buChar char="•"/>
            </a:pPr>
            <a:r>
              <a:rPr lang="en-US" sz="2000" noProof="0" dirty="0"/>
              <a:t>During the grading? </a:t>
            </a:r>
            <a:r>
              <a:rPr lang="en-US" sz="1800" noProof="0" dirty="0">
                <a:solidFill>
                  <a:srgbClr val="0070C0"/>
                </a:solidFill>
              </a:rPr>
              <a:t>The student must have the opportunity to receive their grade in private.</a:t>
            </a:r>
            <a:endParaRPr lang="en-US" sz="1800" noProof="0" dirty="0"/>
          </a:p>
          <a:p>
            <a:pPr>
              <a:buFont typeface="Arial" panose="020B0604020202020204" pitchFamily="34" charset="0"/>
              <a:buChar char="•"/>
            </a:pPr>
            <a:r>
              <a:rPr lang="en-US" sz="2600" noProof="0" dirty="0"/>
              <a:t>What is allowed in the room? Mobile phone/Computer/Notes/Headset/Bags? </a:t>
            </a:r>
            <a:r>
              <a:rPr lang="en-US" sz="2200" noProof="0" dirty="0">
                <a:solidFill>
                  <a:srgbClr val="0070C0"/>
                </a:solidFill>
              </a:rPr>
              <a:t>Make sure that the devices in the room are allowed – ask the examiner if in doubt before the exam.</a:t>
            </a:r>
            <a:endParaRPr lang="en-US" sz="2200" noProof="0" dirty="0"/>
          </a:p>
          <a:p>
            <a:pPr>
              <a:buFont typeface="Arial" panose="020B0604020202020204" pitchFamily="34" charset="0"/>
              <a:buChar char="•"/>
            </a:pPr>
            <a:r>
              <a:rPr lang="en-US" sz="2600" noProof="0" dirty="0"/>
              <a:t>Recordings</a:t>
            </a:r>
            <a:r>
              <a:rPr lang="en-US" noProof="0" dirty="0">
                <a:solidFill>
                  <a:srgbClr val="0070C0"/>
                </a:solidFill>
              </a:rPr>
              <a:t>? It is not permitted for the student/audience to record either the exam or the assessment discussion. Some institutions choose to ask the examinee to take their bags, etc., outside during the assessment to avoid the risk of being recorded. </a:t>
            </a:r>
          </a:p>
          <a:p>
            <a:pPr>
              <a:buFont typeface="Arial" panose="020B0604020202020204" pitchFamily="34" charset="0"/>
              <a:buChar char="•"/>
            </a:pPr>
            <a:r>
              <a:rPr lang="en-US" sz="2600" noProof="0" dirty="0"/>
              <a:t>Who makes the initial grading proposal? Who takes part in the grading? Who has the final say? </a:t>
            </a:r>
            <a:r>
              <a:rPr lang="en-US" noProof="0" dirty="0">
                <a:solidFill>
                  <a:srgbClr val="0070C0"/>
                </a:solidFill>
              </a:rPr>
              <a:t>Only the examiner and the external examiner take part in discussing the grade. Typically, the external examiner will start by proposing a grade along with a justification. The examiner and the external examiner should make every effort to reach an agreement through discussion. If this is not possible, the procedure is set out in Section 25 of the Examiner Order.</a:t>
            </a:r>
            <a:endParaRPr lang="en-US" noProof="0" dirty="0"/>
          </a:p>
          <a:p>
            <a:pPr>
              <a:buFont typeface="Arial" panose="020B0604020202020204" pitchFamily="34" charset="0"/>
              <a:buChar char="•"/>
            </a:pPr>
            <a:r>
              <a:rPr lang="en-US" sz="2600" noProof="0" dirty="0"/>
              <a:t>Students with special needs – is there anything I need to do? </a:t>
            </a:r>
            <a:r>
              <a:rPr lang="en-US" noProof="0" dirty="0">
                <a:solidFill>
                  <a:srgbClr val="0070C0"/>
                </a:solidFill>
              </a:rPr>
              <a:t>The examiner should inform the external examiner in advance about the setup if some students have special conditions. The external examiner should not be informed about sensitive personal data such as diagnoses or illnesses.</a:t>
            </a:r>
            <a:endParaRPr lang="en-US" noProof="0" dirty="0"/>
          </a:p>
          <a:p>
            <a:pPr>
              <a:buFont typeface="Arial" panose="020B0604020202020204" pitchFamily="34" charset="0"/>
              <a:buChar char="•"/>
            </a:pPr>
            <a:r>
              <a:rPr lang="en-US" sz="2600" noProof="0" dirty="0"/>
              <a:t>The examiner was not fair/we disagreed – or the examiner </a:t>
            </a:r>
            <a:r>
              <a:rPr lang="en-US" sz="2600" noProof="0" dirty="0">
                <a:solidFill>
                  <a:schemeClr val="tx1"/>
                </a:solidFill>
              </a:rPr>
              <a:t>behaved improperly? </a:t>
            </a:r>
            <a:r>
              <a:rPr lang="en-US" noProof="0" dirty="0">
                <a:solidFill>
                  <a:srgbClr val="0070C0"/>
                </a:solidFill>
              </a:rPr>
              <a:t>The external examiner should submit a report to the educational institution and the examiner corps chairs.</a:t>
            </a:r>
          </a:p>
          <a:p>
            <a:endParaRPr lang="da-DK" dirty="0"/>
          </a:p>
        </p:txBody>
      </p:sp>
    </p:spTree>
    <p:extLst>
      <p:ext uri="{BB962C8B-B14F-4D97-AF65-F5344CB8AC3E}">
        <p14:creationId xmlns:p14="http://schemas.microsoft.com/office/powerpoint/2010/main" val="1137556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5E55A-C04E-D326-C1AB-AE154B64BE09}"/>
              </a:ext>
            </a:extLst>
          </p:cNvPr>
          <p:cNvSpPr>
            <a:spLocks noGrp="1"/>
          </p:cNvSpPr>
          <p:nvPr>
            <p:ph type="title"/>
          </p:nvPr>
        </p:nvSpPr>
        <p:spPr/>
        <p:txBody>
          <a:bodyPr/>
          <a:lstStyle/>
          <a:p>
            <a:r>
              <a:rPr lang="en-US" dirty="0"/>
              <a:t>When plan meets reality.....(3/3)</a:t>
            </a:r>
            <a:endParaRPr lang="da-DK" dirty="0"/>
          </a:p>
        </p:txBody>
      </p:sp>
      <p:sp>
        <p:nvSpPr>
          <p:cNvPr id="3" name="Content Placeholder 2">
            <a:extLst>
              <a:ext uri="{FF2B5EF4-FFF2-40B4-BE49-F238E27FC236}">
                <a16:creationId xmlns:a16="http://schemas.microsoft.com/office/drawing/2014/main" id="{0D5353DB-CC75-6AE8-F485-079E45E2B0C7}"/>
              </a:ext>
            </a:extLst>
          </p:cNvPr>
          <p:cNvSpPr>
            <a:spLocks noGrp="1"/>
          </p:cNvSpPr>
          <p:nvPr>
            <p:ph idx="1"/>
          </p:nvPr>
        </p:nvSpPr>
        <p:spPr/>
        <p:txBody>
          <a:bodyPr>
            <a:normAutofit fontScale="85000" lnSpcReduction="10000"/>
          </a:bodyPr>
          <a:lstStyle/>
          <a:p>
            <a:pPr marL="0" indent="0">
              <a:buNone/>
            </a:pPr>
            <a:r>
              <a:rPr lang="en-US" b="1" u="sng" noProof="0" dirty="0"/>
              <a:t>After the exam</a:t>
            </a:r>
          </a:p>
          <a:p>
            <a:pPr>
              <a:buFont typeface="Arial" panose="020B0604020202020204" pitchFamily="34" charset="0"/>
              <a:buChar char="•"/>
            </a:pPr>
            <a:r>
              <a:rPr lang="en-US" noProof="0" dirty="0"/>
              <a:t>I receive a gift from a student? </a:t>
            </a:r>
            <a:r>
              <a:rPr lang="en-US" noProof="0" dirty="0">
                <a:solidFill>
                  <a:srgbClr val="0070C0"/>
                </a:solidFill>
              </a:rPr>
              <a:t>As a general rule, the external examiner should </a:t>
            </a:r>
            <a:r>
              <a:rPr lang="en-US" b="1" noProof="0" dirty="0">
                <a:solidFill>
                  <a:srgbClr val="0070C0"/>
                </a:solidFill>
              </a:rPr>
              <a:t>never</a:t>
            </a:r>
            <a:r>
              <a:rPr lang="en-US" noProof="0" dirty="0">
                <a:solidFill>
                  <a:srgbClr val="0070C0"/>
                </a:solidFill>
              </a:rPr>
              <a:t> accept gifts. However, if it is a very small symbolic item (such as cookies, chocolate, etc.) offered </a:t>
            </a:r>
            <a:r>
              <a:rPr lang="en-US" b="1" noProof="0" dirty="0">
                <a:solidFill>
                  <a:srgbClr val="0070C0"/>
                </a:solidFill>
              </a:rPr>
              <a:t>after the grades have been assigned</a:t>
            </a:r>
            <a:r>
              <a:rPr lang="en-US" noProof="0" dirty="0">
                <a:solidFill>
                  <a:srgbClr val="0070C0"/>
                </a:solidFill>
              </a:rPr>
              <a:t>, it may be accepted.  </a:t>
            </a:r>
            <a:endParaRPr lang="en-US" noProof="0" dirty="0"/>
          </a:p>
          <a:p>
            <a:pPr>
              <a:buFont typeface="Arial" panose="020B0604020202020204" pitchFamily="34" charset="0"/>
              <a:buChar char="•"/>
            </a:pPr>
            <a:r>
              <a:rPr lang="en-US" noProof="0" dirty="0"/>
              <a:t>A complaint has been submitted. How should I respond to it? </a:t>
            </a:r>
            <a:r>
              <a:rPr lang="en-US" noProof="0" dirty="0">
                <a:solidFill>
                  <a:srgbClr val="0070C0"/>
                </a:solidFill>
              </a:rPr>
              <a:t>The educational institution will inform you about the procedure and what you need to respond to or submit.</a:t>
            </a:r>
            <a:endParaRPr lang="en-US" noProof="0" dirty="0">
              <a:highlight>
                <a:srgbClr val="FFFF00"/>
              </a:highlight>
            </a:endParaRPr>
          </a:p>
          <a:p>
            <a:pPr>
              <a:buFont typeface="Arial" panose="020B0604020202020204" pitchFamily="34" charset="0"/>
              <a:buChar char="•"/>
            </a:pPr>
            <a:r>
              <a:rPr lang="en-US" noProof="0" dirty="0"/>
              <a:t>I forgot to take notes? </a:t>
            </a:r>
            <a:r>
              <a:rPr lang="en-US" noProof="0" dirty="0">
                <a:solidFill>
                  <a:srgbClr val="0070C0"/>
                </a:solidFill>
              </a:rPr>
              <a:t>Write down your notes from memory as quickly as possible. If relevant, compare them with the examiner’s notes.</a:t>
            </a:r>
          </a:p>
          <a:p>
            <a:pPr>
              <a:buFont typeface="Arial" panose="020B0604020202020204" pitchFamily="34" charset="0"/>
              <a:buChar char="•"/>
            </a:pPr>
            <a:r>
              <a:rPr lang="en-US" noProof="0" dirty="0"/>
              <a:t>Pay? Travel time/ receipts? IT-systems? </a:t>
            </a:r>
            <a:r>
              <a:rPr lang="en-US" noProof="0" dirty="0">
                <a:solidFill>
                  <a:srgbClr val="0070C0"/>
                </a:solidFill>
              </a:rPr>
              <a:t>Different institutions have different systems for reimbursement of expenses and payment of fees. Ask the </a:t>
            </a:r>
            <a:r>
              <a:rPr lang="en-US" noProof="0" dirty="0" err="1">
                <a:solidFill>
                  <a:srgbClr val="0070C0"/>
                </a:solidFill>
              </a:rPr>
              <a:t>programme</a:t>
            </a:r>
            <a:r>
              <a:rPr lang="en-US" noProof="0" dirty="0">
                <a:solidFill>
                  <a:srgbClr val="0070C0"/>
                </a:solidFill>
              </a:rPr>
              <a:t> secretary or the examiner if you are unsure how to receive your external examiner fee.</a:t>
            </a:r>
          </a:p>
          <a:p>
            <a:pPr>
              <a:buFont typeface="Arial" panose="020B0604020202020204" pitchFamily="34" charset="0"/>
              <a:buChar char="•"/>
            </a:pPr>
            <a:endParaRPr lang="da-DK" dirty="0"/>
          </a:p>
          <a:p>
            <a:endParaRPr lang="da-DK" dirty="0"/>
          </a:p>
        </p:txBody>
      </p:sp>
    </p:spTree>
    <p:extLst>
      <p:ext uri="{BB962C8B-B14F-4D97-AF65-F5344CB8AC3E}">
        <p14:creationId xmlns:p14="http://schemas.microsoft.com/office/powerpoint/2010/main" val="2002290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4CB5413-BF02-AF50-0292-330B9C161035}"/>
              </a:ext>
            </a:extLst>
          </p:cNvPr>
          <p:cNvGraphicFramePr>
            <a:graphicFrameLocks/>
          </p:cNvGraphicFramePr>
          <p:nvPr>
            <p:custDataLst>
              <p:tags r:id="rId1"/>
            </p:custDataLst>
            <p:extLst>
              <p:ext uri="{D42A27DB-BD31-4B8C-83A1-F6EECF244321}">
                <p14:modId xmlns:p14="http://schemas.microsoft.com/office/powerpoint/2010/main" val="23311067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C4CB5413-BF02-AF50-0292-330B9C16103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85F9A08-8A3E-4DEF-BB0C-070F27275414}"/>
              </a:ext>
            </a:extLst>
          </p:cNvPr>
          <p:cNvSpPr>
            <a:spLocks noGrp="1"/>
          </p:cNvSpPr>
          <p:nvPr>
            <p:ph type="title"/>
          </p:nvPr>
        </p:nvSpPr>
        <p:spPr/>
        <p:txBody>
          <a:bodyPr vert="horz"/>
          <a:lstStyle/>
          <a:p>
            <a:r>
              <a:rPr lang="en-US"/>
              <a:t>Feedback Forms</a:t>
            </a:r>
          </a:p>
        </p:txBody>
      </p:sp>
      <p:sp>
        <p:nvSpPr>
          <p:cNvPr id="3" name="Content Placeholder 2">
            <a:extLst>
              <a:ext uri="{FF2B5EF4-FFF2-40B4-BE49-F238E27FC236}">
                <a16:creationId xmlns:a16="http://schemas.microsoft.com/office/drawing/2014/main" id="{3C9FD217-813D-B44D-B410-703D1C480000}"/>
              </a:ext>
            </a:extLst>
          </p:cNvPr>
          <p:cNvSpPr>
            <a:spLocks noGrp="1"/>
          </p:cNvSpPr>
          <p:nvPr>
            <p:ph sz="half" idx="1"/>
          </p:nvPr>
        </p:nvSpPr>
        <p:spPr>
          <a:xfrm>
            <a:off x="505488" y="2269959"/>
            <a:ext cx="9270544" cy="4506698"/>
          </a:xfrm>
        </p:spPr>
        <p:txBody>
          <a:bodyPr vert="horz" lIns="91440" tIns="45720" rIns="91440" bIns="45720" rtlCol="0" anchor="t">
            <a:noAutofit/>
          </a:bodyPr>
          <a:lstStyle/>
          <a:p>
            <a:r>
              <a:rPr lang="en-US" sz="1400" b="1" u="sng"/>
              <a:t>Why do they need to be completed?</a:t>
            </a:r>
          </a:p>
          <a:p>
            <a:pPr lvl="1"/>
            <a:r>
              <a:rPr lang="da-DK" sz="1400">
                <a:latin typeface="Century Gothic"/>
                <a:cs typeface="Segoe UI"/>
              </a:rPr>
              <a:t>Feedback forms are important contributions to the educational institutions’ ongoing quality assurance work and to the external examiner management’s annual report.</a:t>
            </a:r>
          </a:p>
          <a:p>
            <a:r>
              <a:rPr lang="en-US" sz="1400" b="1" u="sng"/>
              <a:t>How? </a:t>
            </a:r>
          </a:p>
          <a:p>
            <a:pPr lvl="1"/>
            <a:r>
              <a:rPr lang="en-US" sz="1400"/>
              <a:t>Log in to </a:t>
            </a:r>
            <a:r>
              <a:rPr lang="en-US" sz="1400" err="1"/>
              <a:t>CensorNet</a:t>
            </a:r>
            <a:r>
              <a:rPr lang="en-US" sz="1400"/>
              <a:t> as an external examinator. </a:t>
            </a:r>
          </a:p>
          <a:p>
            <a:pPr lvl="1"/>
            <a:r>
              <a:rPr lang="en-US" sz="1400"/>
              <a:t>In the Feedback forms tab you will find a link to forms for your examinations.</a:t>
            </a:r>
          </a:p>
          <a:p>
            <a:pPr lvl="1"/>
            <a:r>
              <a:rPr lang="en-US" sz="1400"/>
              <a:t>Complete the form.</a:t>
            </a:r>
          </a:p>
          <a:p>
            <a:r>
              <a:rPr lang="en-US" sz="1400" b="1" u="sng">
                <a:latin typeface="Century Gothic"/>
                <a:cs typeface="Segoe UI"/>
              </a:rPr>
              <a:t>Who receives the feedback forms</a:t>
            </a:r>
          </a:p>
          <a:p>
            <a:pPr lvl="1"/>
            <a:r>
              <a:rPr lang="en-US" sz="1400"/>
              <a:t>The external examiner chairs receives the forms and reviews them collectively after the summer and winter examination terms.</a:t>
            </a:r>
          </a:p>
          <a:p>
            <a:pPr lvl="1"/>
            <a:r>
              <a:rPr lang="en-US" sz="1400"/>
              <a:t>External examiners who have requested follow-up are contacted by the relevant contact person from the Chairmanship.</a:t>
            </a:r>
          </a:p>
          <a:p>
            <a:pPr lvl="1"/>
            <a:r>
              <a:rPr lang="en-US" sz="1400"/>
              <a:t>If there are comments concerning challenges related to the examination, the academic level or other issues considered serious, the external examiner chairs contacts the institution and the external examiner to clarify the process.</a:t>
            </a:r>
          </a:p>
        </p:txBody>
      </p:sp>
      <p:sp>
        <p:nvSpPr>
          <p:cNvPr id="4" name="Content Placeholder 3">
            <a:extLst>
              <a:ext uri="{FF2B5EF4-FFF2-40B4-BE49-F238E27FC236}">
                <a16:creationId xmlns:a16="http://schemas.microsoft.com/office/drawing/2014/main" id="{66C1B1CB-0342-95A0-199F-A66607A436CD}"/>
              </a:ext>
            </a:extLst>
          </p:cNvPr>
          <p:cNvSpPr>
            <a:spLocks noGrp="1"/>
          </p:cNvSpPr>
          <p:nvPr>
            <p:ph sz="half" idx="2"/>
          </p:nvPr>
        </p:nvSpPr>
        <p:spPr>
          <a:xfrm>
            <a:off x="9584160" y="2793559"/>
            <a:ext cx="2100474" cy="1853698"/>
          </a:xfrm>
        </p:spPr>
        <p:txBody>
          <a:bodyPr vert="horz" lIns="91440" tIns="45720" rIns="91440" bIns="45720" rtlCol="0" anchor="t">
            <a:normAutofit fontScale="77500" lnSpcReduction="20000"/>
          </a:bodyPr>
          <a:lstStyle/>
          <a:p>
            <a:pPr marL="0" indent="0">
              <a:buNone/>
            </a:pPr>
            <a:r>
              <a:rPr lang="en-US" b="1"/>
              <a:t>The External Examiner Chairs are in the process of updating the feedback forms and hope they can be implemented alongside the new IT-system (A/W 2026)</a:t>
            </a:r>
            <a:endParaRPr lang="en-US"/>
          </a:p>
        </p:txBody>
      </p:sp>
    </p:spTree>
    <p:extLst>
      <p:ext uri="{BB962C8B-B14F-4D97-AF65-F5344CB8AC3E}">
        <p14:creationId xmlns:p14="http://schemas.microsoft.com/office/powerpoint/2010/main" val="2698976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D7C39-DEF6-1957-9092-914051F7635F}"/>
              </a:ext>
            </a:extLst>
          </p:cNvPr>
          <p:cNvSpPr>
            <a:spLocks noGrp="1"/>
          </p:cNvSpPr>
          <p:nvPr>
            <p:ph type="title"/>
          </p:nvPr>
        </p:nvSpPr>
        <p:spPr/>
        <p:txBody>
          <a:bodyPr/>
          <a:lstStyle/>
          <a:p>
            <a:r>
              <a:rPr lang="en-US"/>
              <a:t>The External Examiner Secretariat</a:t>
            </a:r>
          </a:p>
        </p:txBody>
      </p:sp>
      <p:sp>
        <p:nvSpPr>
          <p:cNvPr id="3" name="Content Placeholder 2">
            <a:extLst>
              <a:ext uri="{FF2B5EF4-FFF2-40B4-BE49-F238E27FC236}">
                <a16:creationId xmlns:a16="http://schemas.microsoft.com/office/drawing/2014/main" id="{35111E2C-E22F-8C90-2ADE-14030472A756}"/>
              </a:ext>
            </a:extLst>
          </p:cNvPr>
          <p:cNvSpPr>
            <a:spLocks noGrp="1"/>
          </p:cNvSpPr>
          <p:nvPr>
            <p:ph sz="half" idx="1"/>
          </p:nvPr>
        </p:nvSpPr>
        <p:spPr>
          <a:xfrm>
            <a:off x="1154954" y="2603500"/>
            <a:ext cx="4621388" cy="3420606"/>
          </a:xfrm>
        </p:spPr>
        <p:txBody>
          <a:bodyPr vert="horz" lIns="91440" tIns="45720" rIns="91440" bIns="45720" rtlCol="0" anchor="t">
            <a:noAutofit/>
          </a:bodyPr>
          <a:lstStyle/>
          <a:p>
            <a:r>
              <a:rPr lang="en-US" sz="1600">
                <a:solidFill>
                  <a:srgbClr val="000000"/>
                </a:solidFill>
                <a:highlight>
                  <a:srgbClr val="FFFFFF"/>
                </a:highlight>
                <a:latin typeface="Century Gothic"/>
                <a:cs typeface="Segoe UI"/>
              </a:rPr>
              <a:t>The Secretariat is a permanent unit that provides legal and administrative support to the successive four-year (elected) external examiner Chairmanship for the Corps of External Examiners for the B. Eng and B.Sc./M.Sc. Eng. </a:t>
            </a:r>
            <a:r>
              <a:rPr lang="en-US" sz="1600" err="1">
                <a:solidFill>
                  <a:srgbClr val="000000"/>
                </a:solidFill>
                <a:highlight>
                  <a:srgbClr val="FFFFFF"/>
                </a:highlight>
                <a:latin typeface="Century Gothic"/>
                <a:cs typeface="Segoe UI"/>
              </a:rPr>
              <a:t>programmes</a:t>
            </a:r>
            <a:r>
              <a:rPr lang="en-US" sz="1600">
                <a:solidFill>
                  <a:srgbClr val="000000"/>
                </a:solidFill>
                <a:highlight>
                  <a:srgbClr val="FFFFFF"/>
                </a:highlight>
                <a:latin typeface="Century Gothic"/>
                <a:cs typeface="Segoe UI"/>
              </a:rPr>
              <a:t>.</a:t>
            </a:r>
            <a:endParaRPr lang="en-US" sz="1600">
              <a:latin typeface="Century Gothic"/>
              <a:cs typeface="Segoe UI"/>
            </a:endParaRPr>
          </a:p>
          <a:p>
            <a:endParaRPr lang="en-US" sz="1600">
              <a:solidFill>
                <a:srgbClr val="000000"/>
              </a:solidFill>
              <a:highlight>
                <a:srgbClr val="FFFFFF"/>
              </a:highlight>
              <a:latin typeface="Century Gothic"/>
              <a:cs typeface="Arial"/>
            </a:endParaRPr>
          </a:p>
          <a:p>
            <a:r>
              <a:rPr lang="en-US" sz="1600">
                <a:solidFill>
                  <a:srgbClr val="000000"/>
                </a:solidFill>
                <a:highlight>
                  <a:srgbClr val="FFFFFF"/>
                </a:highlight>
                <a:latin typeface="Century Gothic"/>
                <a:cs typeface="Segoe UI"/>
              </a:rPr>
              <a:t>The Secretariat is available to enquiries from external examiners, external examiner Chairs, educational institutions, IUS, and the Danish Agency for Higher Education and Science, among others, at</a:t>
            </a:r>
            <a:r>
              <a:rPr lang="en-US" sz="1600">
                <a:solidFill>
                  <a:srgbClr val="000000"/>
                </a:solidFill>
                <a:highlight>
                  <a:srgbClr val="FFFFFF"/>
                </a:highlight>
                <a:latin typeface="Century Gothic"/>
                <a:cs typeface="Arial"/>
              </a:rPr>
              <a:t> </a:t>
            </a:r>
            <a:r>
              <a:rPr lang="en-US" sz="1600">
                <a:solidFill>
                  <a:srgbClr val="000000"/>
                </a:solidFill>
                <a:highlight>
                  <a:srgbClr val="FFFFFF"/>
                </a:highlight>
                <a:latin typeface="Century Gothic"/>
                <a:cs typeface="Arial"/>
                <a:hlinkClick r:id="rId2"/>
              </a:rPr>
              <a:t>censornet@adm.dtu.dk</a:t>
            </a:r>
            <a:r>
              <a:rPr lang="en-US" sz="1600">
                <a:solidFill>
                  <a:srgbClr val="000000"/>
                </a:solidFill>
                <a:highlight>
                  <a:srgbClr val="FFFFFF"/>
                </a:highlight>
                <a:latin typeface="Century Gothic"/>
                <a:cs typeface="Arial"/>
              </a:rPr>
              <a:t> (and phone).</a:t>
            </a:r>
            <a:endParaRPr lang="en-US" sz="1600"/>
          </a:p>
        </p:txBody>
      </p:sp>
      <p:sp>
        <p:nvSpPr>
          <p:cNvPr id="4" name="Content Placeholder 3">
            <a:extLst>
              <a:ext uri="{FF2B5EF4-FFF2-40B4-BE49-F238E27FC236}">
                <a16:creationId xmlns:a16="http://schemas.microsoft.com/office/drawing/2014/main" id="{8C43898E-E3A2-006E-147C-F863171E4DA3}"/>
              </a:ext>
            </a:extLst>
          </p:cNvPr>
          <p:cNvSpPr>
            <a:spLocks noGrp="1"/>
          </p:cNvSpPr>
          <p:nvPr>
            <p:ph sz="half" idx="2"/>
          </p:nvPr>
        </p:nvSpPr>
        <p:spPr>
          <a:xfrm>
            <a:off x="6484302" y="2754178"/>
            <a:ext cx="5189659" cy="3416300"/>
          </a:xfrm>
        </p:spPr>
        <p:txBody>
          <a:bodyPr vert="horz" lIns="91440" tIns="45720" rIns="91440" bIns="45720" rtlCol="0" anchor="t">
            <a:normAutofit fontScale="92500" lnSpcReduction="10000"/>
          </a:bodyPr>
          <a:lstStyle/>
          <a:p>
            <a:r>
              <a:rPr lang="en-US"/>
              <a:t>Connecting link and contact point</a:t>
            </a:r>
          </a:p>
          <a:p>
            <a:r>
              <a:rPr lang="en-US"/>
              <a:t>Ensures consistency</a:t>
            </a:r>
          </a:p>
          <a:p>
            <a:r>
              <a:rPr lang="en-US"/>
              <a:t>Provides guidance on legislation, regulations, and various practical matters.</a:t>
            </a:r>
          </a:p>
          <a:p>
            <a:r>
              <a:rPr lang="en-US"/>
              <a:t>Is involved in the development of the new  IT-system</a:t>
            </a:r>
          </a:p>
          <a:p>
            <a:r>
              <a:rPr lang="en-US"/>
              <a:t>Provides practical support in connection with meeting arrangements (agenda, summary </a:t>
            </a:r>
            <a:r>
              <a:rPr lang="en-US" err="1"/>
              <a:t>ect</a:t>
            </a:r>
            <a:r>
              <a:rPr lang="en-US"/>
              <a:t>.)</a:t>
            </a:r>
          </a:p>
          <a:p>
            <a:r>
              <a:rPr lang="en-US">
                <a:latin typeface="Century Gothic"/>
                <a:cs typeface="Segoe UI"/>
              </a:rPr>
              <a:t>Assists (formally) with the allocation of external examiners</a:t>
            </a:r>
          </a:p>
          <a:p>
            <a:endParaRPr lang="en-US"/>
          </a:p>
        </p:txBody>
      </p:sp>
    </p:spTree>
    <p:extLst>
      <p:ext uri="{BB962C8B-B14F-4D97-AF65-F5344CB8AC3E}">
        <p14:creationId xmlns:p14="http://schemas.microsoft.com/office/powerpoint/2010/main" val="4173975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41490B0-EB90-F605-F9AA-54419FF1D1D0}"/>
              </a:ext>
            </a:extLst>
          </p:cNvPr>
          <p:cNvGraphicFramePr>
            <a:graphicFrameLocks/>
          </p:cNvGraphicFramePr>
          <p:nvPr>
            <p:custDataLst>
              <p:tags r:id="rId1"/>
            </p:custDataLst>
            <p:extLst>
              <p:ext uri="{D42A27DB-BD31-4B8C-83A1-F6EECF244321}">
                <p14:modId xmlns:p14="http://schemas.microsoft.com/office/powerpoint/2010/main" val="41834926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F41490B0-EB90-F605-F9AA-54419FF1D1D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A3D3169-300A-A030-B33C-FF6AABE94C5C}"/>
              </a:ext>
            </a:extLst>
          </p:cNvPr>
          <p:cNvSpPr>
            <a:spLocks noGrp="1"/>
          </p:cNvSpPr>
          <p:nvPr>
            <p:ph type="title"/>
          </p:nvPr>
        </p:nvSpPr>
        <p:spPr/>
        <p:txBody>
          <a:bodyPr vert="horz"/>
          <a:lstStyle/>
          <a:p>
            <a:r>
              <a:rPr lang="en-US"/>
              <a:t>What is next?</a:t>
            </a:r>
          </a:p>
        </p:txBody>
      </p:sp>
      <p:sp>
        <p:nvSpPr>
          <p:cNvPr id="3" name="Content Placeholder 2">
            <a:extLst>
              <a:ext uri="{FF2B5EF4-FFF2-40B4-BE49-F238E27FC236}">
                <a16:creationId xmlns:a16="http://schemas.microsoft.com/office/drawing/2014/main" id="{16063EF6-DB23-9A1E-5B83-ECE316487819}"/>
              </a:ext>
            </a:extLst>
          </p:cNvPr>
          <p:cNvSpPr>
            <a:spLocks noGrp="1"/>
          </p:cNvSpPr>
          <p:nvPr>
            <p:ph idx="1"/>
          </p:nvPr>
        </p:nvSpPr>
        <p:spPr>
          <a:xfrm>
            <a:off x="518241" y="2375331"/>
            <a:ext cx="10502913" cy="4367723"/>
          </a:xfrm>
        </p:spPr>
        <p:txBody>
          <a:bodyPr vert="horz" lIns="91440" tIns="45720" rIns="91440" bIns="45720" rtlCol="0" anchor="t">
            <a:noAutofit/>
          </a:bodyPr>
          <a:lstStyle/>
          <a:p>
            <a:r>
              <a:rPr lang="en-US" sz="1600">
                <a:latin typeface="Century Gothic"/>
                <a:cs typeface="Segoe UI"/>
              </a:rPr>
              <a:t>Process for receiving examination assignments (in the current/upcoming system)</a:t>
            </a:r>
          </a:p>
          <a:p>
            <a:r>
              <a:rPr lang="en-US" sz="1600">
                <a:latin typeface="Century Gothic"/>
                <a:cs typeface="Segoe UI"/>
              </a:rPr>
              <a:t>Accepting assignments;</a:t>
            </a:r>
            <a:endParaRPr lang="en-US">
              <a:latin typeface="Century Gothic"/>
              <a:cs typeface="Segoe UI"/>
            </a:endParaRPr>
          </a:p>
          <a:p>
            <a:pPr lvl="1"/>
            <a:r>
              <a:rPr lang="en-US">
                <a:latin typeface="Century Gothic"/>
                <a:cs typeface="Segoe UI"/>
              </a:rPr>
              <a:t>The 125‑hour rule per semester (across institutions)</a:t>
            </a:r>
            <a:endParaRPr lang="en-US"/>
          </a:p>
          <a:p>
            <a:pPr lvl="1"/>
            <a:r>
              <a:rPr lang="en-US">
                <a:latin typeface="Century Gothic"/>
                <a:cs typeface="Segoe UI"/>
              </a:rPr>
              <a:t>Assignments at different institutions</a:t>
            </a:r>
            <a:endParaRPr lang="en-US">
              <a:latin typeface="Century Gothic"/>
            </a:endParaRPr>
          </a:p>
          <a:p>
            <a:pPr lvl="1"/>
            <a:r>
              <a:rPr lang="en-US">
                <a:latin typeface="Century Gothic"/>
                <a:cs typeface="Segoe UI"/>
              </a:rPr>
              <a:t>Different types of assignments</a:t>
            </a:r>
            <a:endParaRPr lang="en-US">
              <a:latin typeface="Century Gothic"/>
            </a:endParaRPr>
          </a:p>
          <a:p>
            <a:pPr lvl="1"/>
            <a:r>
              <a:rPr lang="en-US" sz="1600"/>
              <a:t>Impartiality/Conflict of </a:t>
            </a:r>
            <a:r>
              <a:rPr lang="en-US"/>
              <a:t>interest </a:t>
            </a:r>
          </a:p>
          <a:p>
            <a:pPr lvl="1"/>
            <a:r>
              <a:rPr lang="en-US"/>
              <a:t>Subject</a:t>
            </a:r>
            <a:r>
              <a:rPr lang="en-US" sz="1600"/>
              <a:t> expertise</a:t>
            </a:r>
          </a:p>
          <a:p>
            <a:r>
              <a:rPr lang="en-US" sz="1600">
                <a:latin typeface="Century Gothic"/>
                <a:cs typeface="Segoe UI"/>
              </a:rPr>
              <a:t>You are allowed to decline assignments</a:t>
            </a:r>
          </a:p>
          <a:p>
            <a:r>
              <a:rPr lang="en-US" sz="1600">
                <a:latin typeface="Century Gothic"/>
                <a:cs typeface="Segoe UI"/>
              </a:rPr>
              <a:t>You must be offered assignments at least twice during the appointment term and complete the feedback forms; otherwise, it may be difficult to be reappointed.</a:t>
            </a:r>
            <a:endParaRPr lang="en-US" sz="1600">
              <a:latin typeface="Century Gothic"/>
            </a:endParaRPr>
          </a:p>
          <a:p>
            <a:pPr marL="0" indent="0">
              <a:buNone/>
            </a:pPr>
            <a:endParaRPr lang="en-US" sz="1600" b="1"/>
          </a:p>
          <a:p>
            <a:pPr marL="0" indent="0">
              <a:buNone/>
            </a:pPr>
            <a:r>
              <a:rPr lang="en-US" b="1"/>
              <a:t>If in doubt – reach out to us! </a:t>
            </a:r>
            <a:endParaRPr lang="en-US"/>
          </a:p>
          <a:p>
            <a:endParaRPr lang="en-US" sz="1600"/>
          </a:p>
        </p:txBody>
      </p:sp>
    </p:spTree>
    <p:extLst>
      <p:ext uri="{BB962C8B-B14F-4D97-AF65-F5344CB8AC3E}">
        <p14:creationId xmlns:p14="http://schemas.microsoft.com/office/powerpoint/2010/main" val="2570032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3C2056B-E565-5D60-6587-45D83E6A9426}"/>
              </a:ext>
            </a:extLst>
          </p:cNvPr>
          <p:cNvGraphicFramePr>
            <a:graphicFrameLocks/>
          </p:cNvGraphicFramePr>
          <p:nvPr>
            <p:custDataLst>
              <p:tags r:id="rId1"/>
            </p:custDataLst>
            <p:extLst>
              <p:ext uri="{D42A27DB-BD31-4B8C-83A1-F6EECF244321}">
                <p14:modId xmlns:p14="http://schemas.microsoft.com/office/powerpoint/2010/main" val="39452740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F3C2056B-E565-5D60-6587-45D83E6A942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07F8F6A0-0E3D-79BD-E0AA-429171BD6799}"/>
              </a:ext>
            </a:extLst>
          </p:cNvPr>
          <p:cNvSpPr>
            <a:spLocks noGrp="1"/>
          </p:cNvSpPr>
          <p:nvPr>
            <p:ph type="title"/>
          </p:nvPr>
        </p:nvSpPr>
        <p:spPr>
          <a:xfrm>
            <a:off x="1188069" y="381935"/>
            <a:ext cx="4008583" cy="5974414"/>
          </a:xfrm>
        </p:spPr>
        <p:txBody>
          <a:bodyPr vert="horz" lIns="91440" tIns="45720" rIns="91440" bIns="45720" rtlCol="0" anchor="ctr">
            <a:normAutofit/>
          </a:bodyPr>
          <a:lstStyle/>
          <a:p>
            <a:r>
              <a:rPr lang="en-US" sz="6600" kern="1200">
                <a:solidFill>
                  <a:srgbClr val="FFFFFF"/>
                </a:solidFill>
                <a:latin typeface="+mj-lt"/>
                <a:ea typeface="+mj-ea"/>
                <a:cs typeface="+mj-cs"/>
              </a:rPr>
              <a:t>Agenda</a:t>
            </a:r>
          </a:p>
        </p:txBody>
      </p:sp>
      <p:sp>
        <p:nvSpPr>
          <p:cNvPr id="3" name="Content Placeholder 2">
            <a:extLst>
              <a:ext uri="{FF2B5EF4-FFF2-40B4-BE49-F238E27FC236}">
                <a16:creationId xmlns:a16="http://schemas.microsoft.com/office/drawing/2014/main" id="{FC16B1A7-2F2A-E6E2-1B5E-EC02D6B1B300}"/>
              </a:ext>
            </a:extLst>
          </p:cNvPr>
          <p:cNvSpPr>
            <a:spLocks noGrp="1"/>
          </p:cNvSpPr>
          <p:nvPr>
            <p:ph idx="1"/>
          </p:nvPr>
        </p:nvSpPr>
        <p:spPr>
          <a:xfrm>
            <a:off x="5298344" y="518400"/>
            <a:ext cx="5440793" cy="5837949"/>
          </a:xfrm>
        </p:spPr>
        <p:txBody>
          <a:bodyPr vert="horz" lIns="91440" tIns="45720" rIns="91440" bIns="45720" rtlCol="0" anchor="ctr">
            <a:normAutofit fontScale="92500" lnSpcReduction="10000"/>
          </a:bodyPr>
          <a:lstStyle/>
          <a:p>
            <a:pPr marL="285750"/>
            <a:r>
              <a:rPr lang="da-DK" sz="1900" noProof="0">
                <a:solidFill>
                  <a:schemeClr val="tx2">
                    <a:alpha val="80000"/>
                  </a:schemeClr>
                </a:solidFill>
              </a:rPr>
              <a:t>Welcome</a:t>
            </a:r>
          </a:p>
          <a:p>
            <a:pPr marL="285750"/>
            <a:r>
              <a:rPr lang="da-DK" sz="1900" noProof="0">
                <a:solidFill>
                  <a:schemeClr val="tx2">
                    <a:alpha val="80000"/>
                  </a:schemeClr>
                </a:solidFill>
              </a:rPr>
              <a:t>Introduction of the </a:t>
            </a:r>
            <a:r>
              <a:rPr lang="da-DK" sz="1900">
                <a:solidFill>
                  <a:schemeClr val="tx2">
                    <a:alpha val="80000"/>
                  </a:schemeClr>
                </a:solidFill>
              </a:rPr>
              <a:t>chairs</a:t>
            </a:r>
            <a:endParaRPr lang="da-DK" sz="1900" noProof="0">
              <a:solidFill>
                <a:schemeClr val="tx2">
                  <a:alpha val="80000"/>
                </a:schemeClr>
              </a:solidFill>
            </a:endParaRPr>
          </a:p>
          <a:p>
            <a:pPr marL="685800" lvl="1"/>
            <a:r>
              <a:rPr lang="da-DK" sz="1700">
                <a:solidFill>
                  <a:schemeClr val="tx2">
                    <a:alpha val="80000"/>
                  </a:schemeClr>
                </a:solidFill>
              </a:rPr>
              <a:t>The Election</a:t>
            </a:r>
          </a:p>
          <a:p>
            <a:pPr marL="685800" lvl="1"/>
            <a:r>
              <a:rPr lang="da-DK" sz="1700">
                <a:solidFill>
                  <a:schemeClr val="tx2">
                    <a:alpha val="80000"/>
                  </a:schemeClr>
                </a:solidFill>
              </a:rPr>
              <a:t>The role and responsibility of the chairs</a:t>
            </a:r>
          </a:p>
          <a:p>
            <a:pPr marL="285750"/>
            <a:r>
              <a:rPr lang="da-DK" sz="1900">
                <a:solidFill>
                  <a:schemeClr val="tx2">
                    <a:alpha val="80000"/>
                  </a:schemeClr>
                </a:solidFill>
              </a:rPr>
              <a:t>The corps of external examiners 2026-2030</a:t>
            </a:r>
            <a:endParaRPr lang="en-US" sz="1900">
              <a:solidFill>
                <a:schemeClr val="tx2">
                  <a:alpha val="80000"/>
                </a:schemeClr>
              </a:solidFill>
            </a:endParaRPr>
          </a:p>
          <a:p>
            <a:pPr marL="685800" lvl="1"/>
            <a:r>
              <a:rPr lang="da-DK" sz="1700">
                <a:solidFill>
                  <a:schemeClr val="tx2">
                    <a:alpha val="80000"/>
                  </a:schemeClr>
                </a:solidFill>
              </a:rPr>
              <a:t>The Appointment Process</a:t>
            </a:r>
            <a:endParaRPr lang="en-US" sz="1700">
              <a:solidFill>
                <a:schemeClr val="tx2">
                  <a:alpha val="80000"/>
                </a:schemeClr>
              </a:solidFill>
            </a:endParaRPr>
          </a:p>
          <a:p>
            <a:pPr marL="685800" lvl="1"/>
            <a:r>
              <a:rPr lang="da-DK" sz="1700">
                <a:solidFill>
                  <a:schemeClr val="tx2">
                    <a:alpha val="80000"/>
                  </a:schemeClr>
                </a:solidFill>
              </a:rPr>
              <a:t>The role and responsbility of the external examiner</a:t>
            </a:r>
          </a:p>
          <a:p>
            <a:pPr marL="0" indent="0">
              <a:buNone/>
            </a:pPr>
            <a:r>
              <a:rPr lang="da-DK" sz="1900">
                <a:solidFill>
                  <a:schemeClr val="tx2">
                    <a:alpha val="80000"/>
                  </a:schemeClr>
                </a:solidFill>
              </a:rPr>
              <a:t>____________________________</a:t>
            </a:r>
          </a:p>
          <a:p>
            <a:pPr marL="285750"/>
            <a:r>
              <a:rPr lang="da-DK" sz="1900" noProof="0">
                <a:solidFill>
                  <a:schemeClr val="tx2">
                    <a:alpha val="80000"/>
                  </a:schemeClr>
                </a:solidFill>
              </a:rPr>
              <a:t>Introduction</a:t>
            </a:r>
            <a:r>
              <a:rPr lang="da-DK" sz="1900">
                <a:solidFill>
                  <a:schemeClr val="tx2">
                    <a:alpha val="80000"/>
                  </a:schemeClr>
                </a:solidFill>
              </a:rPr>
              <a:t> to</a:t>
            </a:r>
            <a:r>
              <a:rPr lang="da-DK" sz="1900" noProof="0">
                <a:solidFill>
                  <a:schemeClr val="tx2">
                    <a:alpha val="80000"/>
                  </a:schemeClr>
                </a:solidFill>
              </a:rPr>
              <a:t> new external examiners</a:t>
            </a:r>
          </a:p>
          <a:p>
            <a:pPr marL="685800" lvl="1"/>
            <a:r>
              <a:rPr lang="da-DK" sz="1700" noProof="0">
                <a:solidFill>
                  <a:schemeClr val="tx2">
                    <a:alpha val="80000"/>
                  </a:schemeClr>
                </a:solidFill>
              </a:rPr>
              <a:t>The first </a:t>
            </a:r>
            <a:r>
              <a:rPr lang="da-DK" sz="1700">
                <a:solidFill>
                  <a:schemeClr val="tx2">
                    <a:alpha val="80000"/>
                  </a:schemeClr>
                </a:solidFill>
              </a:rPr>
              <a:t>assignments</a:t>
            </a:r>
            <a:r>
              <a:rPr lang="da-DK" sz="1700" noProof="0">
                <a:solidFill>
                  <a:schemeClr val="tx2">
                    <a:alpha val="80000"/>
                  </a:schemeClr>
                </a:solidFill>
              </a:rPr>
              <a:t> as an external examiner</a:t>
            </a:r>
          </a:p>
          <a:p>
            <a:pPr marL="941705" lvl="2"/>
            <a:r>
              <a:rPr lang="da-DK" sz="1300">
                <a:solidFill>
                  <a:schemeClr val="tx2">
                    <a:alpha val="80000"/>
                  </a:schemeClr>
                </a:solidFill>
              </a:rPr>
              <a:t>A good </a:t>
            </a:r>
            <a:r>
              <a:rPr lang="da-DK" sz="1300" noProof="0">
                <a:solidFill>
                  <a:schemeClr val="tx2">
                    <a:alpha val="80000"/>
                  </a:schemeClr>
                </a:solidFill>
              </a:rPr>
              <a:t>examination process</a:t>
            </a:r>
          </a:p>
          <a:p>
            <a:pPr marL="941705" lvl="2"/>
            <a:r>
              <a:rPr lang="da-DK" sz="1300">
                <a:solidFill>
                  <a:schemeClr val="tx2">
                    <a:alpha val="80000"/>
                  </a:schemeClr>
                </a:solidFill>
              </a:rPr>
              <a:t>When practice meets reality...... </a:t>
            </a:r>
            <a:endParaRPr lang="da-DK" sz="1300" noProof="0">
              <a:solidFill>
                <a:schemeClr val="tx2">
                  <a:alpha val="80000"/>
                </a:schemeClr>
              </a:solidFill>
            </a:endParaRPr>
          </a:p>
          <a:p>
            <a:pPr marL="941705" lvl="2"/>
            <a:r>
              <a:rPr lang="da-DK" sz="1300" noProof="0">
                <a:solidFill>
                  <a:schemeClr val="tx2">
                    <a:alpha val="80000"/>
                  </a:schemeClr>
                </a:solidFill>
              </a:rPr>
              <a:t>Feedback forms</a:t>
            </a:r>
            <a:endParaRPr lang="da-DK" sz="1300" noProof="0">
              <a:solidFill>
                <a:srgbClr val="1E5155">
                  <a:alpha val="80000"/>
                </a:srgbClr>
              </a:solidFill>
            </a:endParaRPr>
          </a:p>
          <a:p>
            <a:pPr marL="285750"/>
            <a:r>
              <a:rPr lang="da-DK" sz="1900" noProof="0">
                <a:solidFill>
                  <a:schemeClr val="tx2">
                    <a:alpha val="80000"/>
                  </a:schemeClr>
                </a:solidFill>
              </a:rPr>
              <a:t>The next step?</a:t>
            </a:r>
          </a:p>
          <a:p>
            <a:pPr marL="285750"/>
            <a:r>
              <a:rPr lang="da-DK" sz="1900" noProof="0">
                <a:solidFill>
                  <a:schemeClr val="tx2">
                    <a:alpha val="80000"/>
                  </a:schemeClr>
                </a:solidFill>
              </a:rPr>
              <a:t>Questions</a:t>
            </a:r>
          </a:p>
          <a:p>
            <a:pPr marL="285750"/>
            <a:r>
              <a:rPr lang="da-DK" sz="1900" noProof="0">
                <a:solidFill>
                  <a:schemeClr val="tx2">
                    <a:alpha val="80000"/>
                  </a:schemeClr>
                </a:solidFill>
              </a:rPr>
              <a:t>Useful links</a:t>
            </a:r>
          </a:p>
          <a:p>
            <a:pPr marL="285750"/>
            <a:endParaRPr lang="da-DK" sz="1900">
              <a:solidFill>
                <a:schemeClr val="tx2">
                  <a:alpha val="80000"/>
                </a:schemeClr>
              </a:solidFill>
            </a:endParaRPr>
          </a:p>
        </p:txBody>
      </p:sp>
    </p:spTree>
    <p:extLst>
      <p:ext uri="{BB962C8B-B14F-4D97-AF65-F5344CB8AC3E}">
        <p14:creationId xmlns:p14="http://schemas.microsoft.com/office/powerpoint/2010/main" val="1658619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0A354E4-E5A1-3AD5-EB77-54FE20FC682E}"/>
              </a:ext>
            </a:extLst>
          </p:cNvPr>
          <p:cNvGraphicFramePr>
            <a:graphicFrameLocks/>
          </p:cNvGraphicFramePr>
          <p:nvPr>
            <p:custDataLst>
              <p:tags r:id="rId1"/>
            </p:custDataLst>
            <p:extLst>
              <p:ext uri="{D42A27DB-BD31-4B8C-83A1-F6EECF244321}">
                <p14:modId xmlns:p14="http://schemas.microsoft.com/office/powerpoint/2010/main" val="13069491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4" name="think-cell data - do not delete" hidden="1">
                        <a:extLst>
                          <a:ext uri="{FF2B5EF4-FFF2-40B4-BE49-F238E27FC236}">
                            <a16:creationId xmlns:a16="http://schemas.microsoft.com/office/drawing/2014/main" id="{90A354E4-E5A1-3AD5-EB77-54FE20FC68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533D66B-56C5-2ADC-FF31-D48D59AEBB10}"/>
              </a:ext>
            </a:extLst>
          </p:cNvPr>
          <p:cNvSpPr>
            <a:spLocks noGrp="1"/>
          </p:cNvSpPr>
          <p:nvPr>
            <p:ph type="title"/>
          </p:nvPr>
        </p:nvSpPr>
        <p:spPr/>
        <p:txBody>
          <a:bodyPr vert="horz"/>
          <a:lstStyle/>
          <a:p>
            <a:r>
              <a:rPr lang="en-US"/>
              <a:t>Questions?</a:t>
            </a:r>
          </a:p>
        </p:txBody>
      </p:sp>
      <p:sp>
        <p:nvSpPr>
          <p:cNvPr id="3" name="Text Placeholder 2">
            <a:extLst>
              <a:ext uri="{FF2B5EF4-FFF2-40B4-BE49-F238E27FC236}">
                <a16:creationId xmlns:a16="http://schemas.microsoft.com/office/drawing/2014/main" id="{7974564A-BB93-BE4F-74DD-9028DC8F4FE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13791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EB58614-DDCA-3C79-01DB-032126D54FE1}"/>
              </a:ext>
            </a:extLst>
          </p:cNvPr>
          <p:cNvGraphicFramePr>
            <a:graphicFrameLocks/>
          </p:cNvGraphicFramePr>
          <p:nvPr>
            <p:custDataLst>
              <p:tags r:id="rId1"/>
            </p:custDataLst>
            <p:extLst>
              <p:ext uri="{D42A27DB-BD31-4B8C-83A1-F6EECF244321}">
                <p14:modId xmlns:p14="http://schemas.microsoft.com/office/powerpoint/2010/main" val="33553235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0EB58614-DDCA-3C79-01DB-032126D54FE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357E47C-327A-6C68-DE8B-C40357D7DFFF}"/>
              </a:ext>
            </a:extLst>
          </p:cNvPr>
          <p:cNvSpPr>
            <a:spLocks noGrp="1"/>
          </p:cNvSpPr>
          <p:nvPr>
            <p:ph type="title"/>
          </p:nvPr>
        </p:nvSpPr>
        <p:spPr/>
        <p:txBody>
          <a:bodyPr vert="horz"/>
          <a:lstStyle/>
          <a:p>
            <a:r>
              <a:rPr lang="en-US"/>
              <a:t>Useful links</a:t>
            </a:r>
          </a:p>
        </p:txBody>
      </p:sp>
      <p:sp>
        <p:nvSpPr>
          <p:cNvPr id="3" name="Content Placeholder 2">
            <a:extLst>
              <a:ext uri="{FF2B5EF4-FFF2-40B4-BE49-F238E27FC236}">
                <a16:creationId xmlns:a16="http://schemas.microsoft.com/office/drawing/2014/main" id="{7E0A49AF-8864-FD49-EF23-CDC1470DD1DF}"/>
              </a:ext>
            </a:extLst>
          </p:cNvPr>
          <p:cNvSpPr>
            <a:spLocks noGrp="1"/>
          </p:cNvSpPr>
          <p:nvPr>
            <p:ph idx="1"/>
          </p:nvPr>
        </p:nvSpPr>
        <p:spPr>
          <a:xfrm>
            <a:off x="548848" y="2475905"/>
            <a:ext cx="9626560" cy="3184999"/>
          </a:xfrm>
        </p:spPr>
        <p:txBody>
          <a:bodyPr vert="horz" lIns="91440" tIns="45720" rIns="91440" bIns="45720" rtlCol="0" anchor="t">
            <a:normAutofit/>
          </a:bodyPr>
          <a:lstStyle/>
          <a:p>
            <a:pPr lvl="1">
              <a:buFont typeface="Arial,Sans-Serif" panose="020B0604020202020204" pitchFamily="34" charset="0"/>
              <a:buChar char="•"/>
            </a:pPr>
            <a:r>
              <a:rPr lang="en-US" err="1"/>
              <a:t>CensorNet</a:t>
            </a:r>
            <a:r>
              <a:rPr lang="en-US"/>
              <a:t> </a:t>
            </a:r>
            <a:r>
              <a:rPr lang="en-US">
                <a:solidFill>
                  <a:srgbClr val="000000"/>
                </a:solidFill>
                <a:hlinkClick r:id="rId5"/>
              </a:rPr>
              <a:t>https://www.info.censornet.dk/</a:t>
            </a:r>
            <a:r>
              <a:rPr lang="en-US"/>
              <a:t> </a:t>
            </a:r>
            <a:endParaRPr lang="en-US">
              <a:solidFill>
                <a:srgbClr val="000000"/>
              </a:solidFill>
            </a:endParaRPr>
          </a:p>
          <a:p>
            <a:pPr lvl="1">
              <a:buFont typeface="Arial" panose="020B0604020202020204" pitchFamily="34" charset="0"/>
              <a:buChar char="•"/>
            </a:pPr>
            <a:r>
              <a:rPr lang="en-US"/>
              <a:t>External Examiner Executive Order (DK: </a:t>
            </a:r>
            <a:r>
              <a:rPr lang="en-US" err="1"/>
              <a:t>Bekendtgørelse</a:t>
            </a:r>
            <a:r>
              <a:rPr lang="en-US"/>
              <a:t> om </a:t>
            </a:r>
            <a:r>
              <a:rPr lang="en-US" err="1"/>
              <a:t>Censorordning</a:t>
            </a:r>
            <a:r>
              <a:rPr lang="en-US"/>
              <a:t> </a:t>
            </a:r>
            <a:r>
              <a:rPr lang="en-US" err="1"/>
              <a:t>og</a:t>
            </a:r>
            <a:r>
              <a:rPr lang="en-US"/>
              <a:t> </a:t>
            </a:r>
            <a:r>
              <a:rPr lang="en-US" err="1"/>
              <a:t>Censorvirke</a:t>
            </a:r>
            <a:r>
              <a:rPr lang="en-US"/>
              <a:t> (</a:t>
            </a:r>
            <a:r>
              <a:rPr lang="da-DK"/>
              <a:t>BEK nr 920 af 04/07/2024</a:t>
            </a:r>
            <a:r>
              <a:rPr lang="en-US"/>
              <a:t>)) </a:t>
            </a:r>
            <a:r>
              <a:rPr lang="en-US">
                <a:hlinkClick r:id="rId6"/>
              </a:rPr>
              <a:t>https://www.retsinformation.dk/eli/lta/2024/920</a:t>
            </a:r>
            <a:r>
              <a:rPr lang="en-US"/>
              <a:t> </a:t>
            </a:r>
          </a:p>
          <a:p>
            <a:pPr marL="742950" lvl="1" indent="-285750">
              <a:buFont typeface="Arial" panose="020B0604020202020204" pitchFamily="34" charset="0"/>
              <a:buChar char="•"/>
            </a:pPr>
            <a:r>
              <a:rPr lang="en-US" err="1"/>
              <a:t>Bekendtgørelse</a:t>
            </a:r>
            <a:r>
              <a:rPr lang="en-US"/>
              <a:t> om </a:t>
            </a:r>
            <a:r>
              <a:rPr lang="en-US" err="1"/>
              <a:t>uddannelserne</a:t>
            </a:r>
            <a:r>
              <a:rPr lang="en-US"/>
              <a:t> </a:t>
            </a:r>
            <a:r>
              <a:rPr lang="en-US" err="1"/>
              <a:t>til</a:t>
            </a:r>
            <a:r>
              <a:rPr lang="en-US"/>
              <a:t> </a:t>
            </a:r>
            <a:r>
              <a:rPr lang="en-US" err="1"/>
              <a:t>professionsbachelor</a:t>
            </a:r>
            <a:r>
              <a:rPr lang="en-US"/>
              <a:t> </a:t>
            </a:r>
            <a:r>
              <a:rPr lang="en-US" err="1"/>
              <a:t>som</a:t>
            </a:r>
            <a:r>
              <a:rPr lang="en-US"/>
              <a:t> </a:t>
            </a:r>
            <a:r>
              <a:rPr lang="en-US" err="1"/>
              <a:t>diplomingeniør</a:t>
            </a:r>
            <a:r>
              <a:rPr lang="en-US"/>
              <a:t> (</a:t>
            </a:r>
            <a:r>
              <a:rPr lang="da-DK"/>
              <a:t>BEK nr 2674 af 28/12/2021</a:t>
            </a:r>
            <a:r>
              <a:rPr lang="en-US"/>
              <a:t>) </a:t>
            </a:r>
            <a:r>
              <a:rPr lang="en-US">
                <a:hlinkClick r:id="rId7"/>
              </a:rPr>
              <a:t>https://www.retsinformation.dk/eli/lta/2021/2674</a:t>
            </a:r>
            <a:r>
              <a:rPr lang="en-US"/>
              <a:t> </a:t>
            </a:r>
          </a:p>
          <a:p>
            <a:pPr lvl="1">
              <a:buFont typeface="Arial" panose="020B0604020202020204" pitchFamily="34" charset="0"/>
              <a:buChar char="•"/>
            </a:pPr>
            <a:r>
              <a:rPr lang="en-US"/>
              <a:t>Bekendtgørelse om universitetsuddannelser tilrettelagt på heltid og erhvervskandidatuddannelser (BEK nr 1119 </a:t>
            </a:r>
            <a:r>
              <a:rPr lang="en-US" err="1"/>
              <a:t>af</a:t>
            </a:r>
            <a:r>
              <a:rPr lang="en-US"/>
              <a:t> 19/09/2025) </a:t>
            </a:r>
            <a:r>
              <a:rPr lang="en-US">
                <a:ea typeface="+mn-lt"/>
                <a:cs typeface="+mn-lt"/>
                <a:hlinkClick r:id="rId8"/>
              </a:rPr>
              <a:t>https://www.retsinformation.dk/eli/lta/2025/1119</a:t>
            </a:r>
            <a:r>
              <a:rPr lang="en-US"/>
              <a:t>  </a:t>
            </a:r>
          </a:p>
          <a:p>
            <a:pPr lvl="1">
              <a:buFont typeface="Arial" panose="020B0604020202020204" pitchFamily="34" charset="0"/>
              <a:buChar char="•"/>
            </a:pPr>
            <a:r>
              <a:rPr lang="en-US"/>
              <a:t>Danish Agency for Higher Education and Science (</a:t>
            </a:r>
            <a:r>
              <a:rPr lang="en-US" err="1"/>
              <a:t>Uddannelses</a:t>
            </a:r>
            <a:r>
              <a:rPr lang="en-US"/>
              <a:t>- </a:t>
            </a:r>
            <a:r>
              <a:rPr lang="en-US" err="1"/>
              <a:t>og</a:t>
            </a:r>
            <a:r>
              <a:rPr lang="en-US"/>
              <a:t> </a:t>
            </a:r>
            <a:r>
              <a:rPr lang="en-US" err="1"/>
              <a:t>Forskningsstyrelsen</a:t>
            </a:r>
            <a:r>
              <a:rPr lang="en-US"/>
              <a:t>) homepage: </a:t>
            </a:r>
            <a:r>
              <a:rPr lang="en-US">
                <a:hlinkClick r:id="rId9"/>
              </a:rPr>
              <a:t>https://ufm.dk/uddannelse/videregaende-uddannelse/censorsystemet</a:t>
            </a:r>
            <a:r>
              <a:rPr lang="en-US"/>
              <a:t> </a:t>
            </a:r>
          </a:p>
          <a:p>
            <a:pPr>
              <a:buFont typeface="Arial" charset="2"/>
              <a:buChar char="•"/>
            </a:pPr>
            <a:endParaRPr lang="en-US" sz="1600"/>
          </a:p>
        </p:txBody>
      </p:sp>
    </p:spTree>
    <p:extLst>
      <p:ext uri="{BB962C8B-B14F-4D97-AF65-F5344CB8AC3E}">
        <p14:creationId xmlns:p14="http://schemas.microsoft.com/office/powerpoint/2010/main" val="284983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2581AAA0-7B98-D625-26B1-AE6FFCBE1D1C}"/>
              </a:ext>
            </a:extLst>
          </p:cNvPr>
          <p:cNvGraphicFramePr>
            <a:graphicFrameLocks/>
          </p:cNvGraphicFramePr>
          <p:nvPr>
            <p:custDataLst>
              <p:tags r:id="rId1"/>
            </p:custDataLst>
            <p:extLst>
              <p:ext uri="{D42A27DB-BD31-4B8C-83A1-F6EECF244321}">
                <p14:modId xmlns:p14="http://schemas.microsoft.com/office/powerpoint/2010/main" val="31598649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4" name="think-cell data - do not delete" hidden="1">
                        <a:extLst>
                          <a:ext uri="{FF2B5EF4-FFF2-40B4-BE49-F238E27FC236}">
                            <a16:creationId xmlns:a16="http://schemas.microsoft.com/office/drawing/2014/main" id="{2581AAA0-7B98-D625-26B1-AE6FFCBE1D1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8898E2F-C332-4F90-75B3-BF18393A79F2}"/>
              </a:ext>
            </a:extLst>
          </p:cNvPr>
          <p:cNvSpPr>
            <a:spLocks noGrp="1"/>
          </p:cNvSpPr>
          <p:nvPr>
            <p:ph type="title"/>
          </p:nvPr>
        </p:nvSpPr>
        <p:spPr/>
        <p:txBody>
          <a:bodyPr vert="horz"/>
          <a:lstStyle/>
          <a:p>
            <a:r>
              <a:rPr lang="da-DK"/>
              <a:t>Introduction of the Chairs for </a:t>
            </a:r>
            <a:br>
              <a:rPr lang="da-DK"/>
            </a:br>
            <a:r>
              <a:rPr lang="da-DK"/>
              <a:t>B. Sci. and M. Sci. Eng. Corps (CIVIL)</a:t>
            </a:r>
          </a:p>
        </p:txBody>
      </p:sp>
      <p:sp>
        <p:nvSpPr>
          <p:cNvPr id="3" name="Rectangle: Rounded Corners 2">
            <a:extLst>
              <a:ext uri="{FF2B5EF4-FFF2-40B4-BE49-F238E27FC236}">
                <a16:creationId xmlns:a16="http://schemas.microsoft.com/office/drawing/2014/main" id="{453E2AC7-C5E2-4993-C7B6-9F01DF5DCA50}"/>
              </a:ext>
            </a:extLst>
          </p:cNvPr>
          <p:cNvSpPr/>
          <p:nvPr/>
        </p:nvSpPr>
        <p:spPr>
          <a:xfrm>
            <a:off x="566476" y="3508586"/>
            <a:ext cx="2824692" cy="1151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400" b="1"/>
              <a:t>CHEMISTRY</a:t>
            </a:r>
            <a:endParaRPr lang="en-US"/>
          </a:p>
          <a:p>
            <a:pPr marL="285750" indent="-285750">
              <a:buFont typeface="Arial"/>
              <a:buChar char="•"/>
            </a:pPr>
            <a:r>
              <a:rPr lang="en-US" sz="1200"/>
              <a:t>Linda Kaare Nørskov</a:t>
            </a:r>
          </a:p>
          <a:p>
            <a:pPr marL="285750" indent="-285750">
              <a:buFont typeface="Arial"/>
              <a:buChar char="•"/>
            </a:pPr>
            <a:r>
              <a:rPr lang="en-US" sz="1200"/>
              <a:t>Morten Boberg Larsen</a:t>
            </a:r>
          </a:p>
          <a:p>
            <a:pPr marL="285750" indent="-285750">
              <a:buFont typeface="Arial"/>
              <a:buChar char="•"/>
            </a:pPr>
            <a:r>
              <a:rPr lang="en-US" sz="1200"/>
              <a:t>Peter Bøgh Pedersen</a:t>
            </a:r>
          </a:p>
          <a:p>
            <a:pPr algn="ctr"/>
            <a:endParaRPr lang="en-US"/>
          </a:p>
        </p:txBody>
      </p:sp>
      <p:sp>
        <p:nvSpPr>
          <p:cNvPr id="5" name="Rectangle: Rounded Corners 4">
            <a:extLst>
              <a:ext uri="{FF2B5EF4-FFF2-40B4-BE49-F238E27FC236}">
                <a16:creationId xmlns:a16="http://schemas.microsoft.com/office/drawing/2014/main" id="{4B462F65-83F4-8731-634F-3DDE194677E0}"/>
              </a:ext>
            </a:extLst>
          </p:cNvPr>
          <p:cNvSpPr/>
          <p:nvPr/>
        </p:nvSpPr>
        <p:spPr>
          <a:xfrm>
            <a:off x="6584985" y="3504280"/>
            <a:ext cx="2816082" cy="11561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DESIGN &amp; ARCHITECTURE</a:t>
            </a:r>
            <a:endParaRPr lang="en-US"/>
          </a:p>
          <a:p>
            <a:pPr marL="285750" indent="-285750">
              <a:buFont typeface="Arial"/>
              <a:buChar char="•"/>
            </a:pPr>
            <a:r>
              <a:rPr lang="en-US" sz="1200"/>
              <a:t>Eva Marie Færgemann</a:t>
            </a:r>
          </a:p>
          <a:p>
            <a:pPr algn="ctr"/>
            <a:endParaRPr lang="en-US"/>
          </a:p>
        </p:txBody>
      </p:sp>
      <p:sp>
        <p:nvSpPr>
          <p:cNvPr id="6" name="Rectangle: Rounded Corners 5">
            <a:extLst>
              <a:ext uri="{FF2B5EF4-FFF2-40B4-BE49-F238E27FC236}">
                <a16:creationId xmlns:a16="http://schemas.microsoft.com/office/drawing/2014/main" id="{E7FDB2B5-5851-B4C9-D86C-7BE372E9A97D}"/>
              </a:ext>
            </a:extLst>
          </p:cNvPr>
          <p:cNvSpPr/>
          <p:nvPr/>
        </p:nvSpPr>
        <p:spPr>
          <a:xfrm>
            <a:off x="3575730" y="3504282"/>
            <a:ext cx="2824692" cy="11561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CIVL ENGINEERING</a:t>
            </a:r>
            <a:endParaRPr lang="en-US"/>
          </a:p>
          <a:p>
            <a:pPr marL="285750" indent="-285750">
              <a:buFont typeface="Arial"/>
              <a:buChar char="•"/>
            </a:pPr>
            <a:r>
              <a:rPr lang="en-US" sz="1200"/>
              <a:t>Hassan Chaachouh</a:t>
            </a:r>
            <a:endParaRPr lang="en-US"/>
          </a:p>
          <a:p>
            <a:pPr marL="285750" indent="-285750">
              <a:buFont typeface="Arial"/>
              <a:buChar char="•"/>
            </a:pPr>
            <a:r>
              <a:rPr lang="en-US" sz="1200"/>
              <a:t>Ida Garre</a:t>
            </a:r>
            <a:endParaRPr lang="en-US"/>
          </a:p>
          <a:p>
            <a:pPr marL="285750" indent="-285750">
              <a:buFont typeface="Arial"/>
              <a:buChar char="•"/>
            </a:pPr>
            <a:r>
              <a:rPr lang="en-US" sz="1200"/>
              <a:t>Thomas B. Nielsen</a:t>
            </a:r>
          </a:p>
        </p:txBody>
      </p:sp>
      <p:sp>
        <p:nvSpPr>
          <p:cNvPr id="7" name="Rectangle: Rounded Corners 6">
            <a:extLst>
              <a:ext uri="{FF2B5EF4-FFF2-40B4-BE49-F238E27FC236}">
                <a16:creationId xmlns:a16="http://schemas.microsoft.com/office/drawing/2014/main" id="{BD03C1FC-0FB0-4E9D-A2F0-521E31580AB5}"/>
              </a:ext>
            </a:extLst>
          </p:cNvPr>
          <p:cNvSpPr/>
          <p:nvPr/>
        </p:nvSpPr>
        <p:spPr>
          <a:xfrm>
            <a:off x="566475" y="4791500"/>
            <a:ext cx="2820387"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ELECTRONICS, IT &amp; ENERGY TECHNOLOGY</a:t>
            </a:r>
            <a:endParaRPr lang="en-US"/>
          </a:p>
          <a:p>
            <a:pPr marL="285750" indent="-285750">
              <a:buFont typeface="Arial"/>
              <a:buChar char="•"/>
            </a:pPr>
            <a:r>
              <a:rPr lang="en-US" sz="1200"/>
              <a:t>Christian Fischer Pedersen</a:t>
            </a:r>
          </a:p>
          <a:p>
            <a:pPr marL="285750" indent="-285750">
              <a:buFont typeface="Arial"/>
              <a:buChar char="•"/>
            </a:pPr>
            <a:r>
              <a:rPr lang="en-US" sz="1200"/>
              <a:t>Lennart Conrad</a:t>
            </a:r>
            <a:endParaRPr lang="en-US"/>
          </a:p>
          <a:p>
            <a:pPr marL="285750" indent="-285750">
              <a:buFont typeface="Arial"/>
              <a:buChar char="•"/>
            </a:pPr>
            <a:r>
              <a:rPr lang="en-US" sz="1200"/>
              <a:t>Stefan Petrovic</a:t>
            </a:r>
            <a:endParaRPr lang="en-US"/>
          </a:p>
        </p:txBody>
      </p:sp>
      <p:sp>
        <p:nvSpPr>
          <p:cNvPr id="8" name="Rectangle: Rounded Corners 7">
            <a:extLst>
              <a:ext uri="{FF2B5EF4-FFF2-40B4-BE49-F238E27FC236}">
                <a16:creationId xmlns:a16="http://schemas.microsoft.com/office/drawing/2014/main" id="{61BCEF38-A7FF-18D0-D920-8C0EDFC72350}"/>
              </a:ext>
            </a:extLst>
          </p:cNvPr>
          <p:cNvSpPr/>
          <p:nvPr/>
        </p:nvSpPr>
        <p:spPr>
          <a:xfrm>
            <a:off x="6584983" y="4791501"/>
            <a:ext cx="2828996"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MECHANICAL ENGINEERING</a:t>
            </a:r>
            <a:endParaRPr lang="en-US"/>
          </a:p>
          <a:p>
            <a:pPr marL="285750" indent="-285750">
              <a:buFont typeface="Arial"/>
              <a:buChar char="•"/>
            </a:pPr>
            <a:r>
              <a:rPr lang="en-US" sz="1200"/>
              <a:t>Alexandru V. </a:t>
            </a:r>
            <a:r>
              <a:rPr lang="en-US" sz="1200" err="1"/>
              <a:t>Cirdei</a:t>
            </a:r>
          </a:p>
          <a:p>
            <a:pPr marL="285750" indent="-285750">
              <a:buFont typeface="Arial"/>
              <a:buChar char="•"/>
            </a:pPr>
            <a:r>
              <a:rPr lang="en-US" sz="1200"/>
              <a:t>Kim Sørensen</a:t>
            </a:r>
            <a:endParaRPr lang="en-US"/>
          </a:p>
          <a:p>
            <a:pPr marL="285750" indent="-285750">
              <a:buFont typeface="Arial"/>
              <a:buChar char="•"/>
            </a:pPr>
            <a:r>
              <a:rPr lang="en-US" sz="1200"/>
              <a:t>Uffe Stæhr</a:t>
            </a:r>
          </a:p>
        </p:txBody>
      </p:sp>
      <p:sp>
        <p:nvSpPr>
          <p:cNvPr id="9" name="Rectangle: Rounded Corners 8">
            <a:extLst>
              <a:ext uri="{FF2B5EF4-FFF2-40B4-BE49-F238E27FC236}">
                <a16:creationId xmlns:a16="http://schemas.microsoft.com/office/drawing/2014/main" id="{34E979B1-A8C3-5625-9383-C5BA558FA427}"/>
              </a:ext>
            </a:extLst>
          </p:cNvPr>
          <p:cNvSpPr/>
          <p:nvPr/>
        </p:nvSpPr>
        <p:spPr>
          <a:xfrm>
            <a:off x="3575728" y="4791499"/>
            <a:ext cx="2833301"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MATHEMATICS, PHYSICS &amp; SOCIAL STUDIES (GRUNDFAG)</a:t>
            </a:r>
            <a:endParaRPr lang="en-US"/>
          </a:p>
          <a:p>
            <a:pPr marL="285750" indent="-285750">
              <a:buFont typeface="Arial"/>
              <a:buChar char="•"/>
            </a:pPr>
            <a:r>
              <a:rPr lang="en-US" sz="1200"/>
              <a:t>Johan Peter Fynbo</a:t>
            </a:r>
          </a:p>
          <a:p>
            <a:pPr marL="285750" indent="-285750">
              <a:buFont typeface="Arial"/>
              <a:buChar char="•"/>
            </a:pPr>
            <a:r>
              <a:rPr lang="en-US" sz="1200"/>
              <a:t>Steen Martiny</a:t>
            </a:r>
          </a:p>
        </p:txBody>
      </p:sp>
      <p:sp>
        <p:nvSpPr>
          <p:cNvPr id="143" name="Rectangle: Rounded Corners 142">
            <a:extLst>
              <a:ext uri="{FF2B5EF4-FFF2-40B4-BE49-F238E27FC236}">
                <a16:creationId xmlns:a16="http://schemas.microsoft.com/office/drawing/2014/main" id="{7218A5E0-E65C-6A9A-4253-003A426EE1F0}"/>
              </a:ext>
            </a:extLst>
          </p:cNvPr>
          <p:cNvSpPr/>
          <p:nvPr/>
        </p:nvSpPr>
        <p:spPr>
          <a:xfrm>
            <a:off x="566475" y="2548551"/>
            <a:ext cx="3461845" cy="6137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CHAIR: CHRISTIAN FISCHER PEDERSEN</a:t>
            </a:r>
            <a:endParaRPr lang="en-US"/>
          </a:p>
        </p:txBody>
      </p:sp>
    </p:spTree>
    <p:extLst>
      <p:ext uri="{BB962C8B-B14F-4D97-AF65-F5344CB8AC3E}">
        <p14:creationId xmlns:p14="http://schemas.microsoft.com/office/powerpoint/2010/main" val="2130706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27B9F-856A-AE9F-7DB0-EBFB10280529}"/>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DA942F92-D960-D475-0F9A-23997AD1F6C8}"/>
              </a:ext>
            </a:extLst>
          </p:cNvPr>
          <p:cNvGraphicFramePr>
            <a:graphicFrameLocks/>
          </p:cNvGraphicFramePr>
          <p:nvPr>
            <p:custDataLst>
              <p:tags r:id="rId1"/>
            </p:custDataLst>
            <p:extLst>
              <p:ext uri="{D42A27DB-BD31-4B8C-83A1-F6EECF244321}">
                <p14:modId xmlns:p14="http://schemas.microsoft.com/office/powerpoint/2010/main" val="15441225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4" name="think-cell data - do not delete" hidden="1">
                        <a:extLst>
                          <a:ext uri="{FF2B5EF4-FFF2-40B4-BE49-F238E27FC236}">
                            <a16:creationId xmlns:a16="http://schemas.microsoft.com/office/drawing/2014/main" id="{DA942F92-D960-D475-0F9A-23997AD1F6C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CA7506A-7B62-CECB-0E3F-B34A5211BBFE}"/>
              </a:ext>
            </a:extLst>
          </p:cNvPr>
          <p:cNvSpPr>
            <a:spLocks noGrp="1"/>
          </p:cNvSpPr>
          <p:nvPr>
            <p:ph type="title"/>
          </p:nvPr>
        </p:nvSpPr>
        <p:spPr/>
        <p:txBody>
          <a:bodyPr vert="horz"/>
          <a:lstStyle/>
          <a:p>
            <a:r>
              <a:rPr lang="da-DK"/>
              <a:t>Introduction of the Chairs for </a:t>
            </a:r>
            <a:br>
              <a:rPr lang="da-DK"/>
            </a:br>
            <a:r>
              <a:rPr lang="da-DK"/>
              <a:t>B. of Eng. Corps (DIPLOM)</a:t>
            </a:r>
          </a:p>
        </p:txBody>
      </p:sp>
      <p:sp>
        <p:nvSpPr>
          <p:cNvPr id="78" name="Rectangle: Rounded Corners 77">
            <a:extLst>
              <a:ext uri="{FF2B5EF4-FFF2-40B4-BE49-F238E27FC236}">
                <a16:creationId xmlns:a16="http://schemas.microsoft.com/office/drawing/2014/main" id="{50263D21-6F0A-8781-54AF-F4E5639BC103}"/>
              </a:ext>
            </a:extLst>
          </p:cNvPr>
          <p:cNvSpPr/>
          <p:nvPr/>
        </p:nvSpPr>
        <p:spPr>
          <a:xfrm>
            <a:off x="566476" y="3508586"/>
            <a:ext cx="2824692" cy="115187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CHEMISTRY</a:t>
            </a:r>
            <a:endParaRPr lang="en-US"/>
          </a:p>
          <a:p>
            <a:pPr marL="285750" indent="-285750">
              <a:buFont typeface="Arial"/>
              <a:buChar char="•"/>
            </a:pPr>
            <a:r>
              <a:rPr lang="en-US" sz="1200"/>
              <a:t>Kathrine Bisgaard Christensen</a:t>
            </a:r>
          </a:p>
          <a:p>
            <a:pPr marL="285750" indent="-285750">
              <a:buFont typeface="Arial"/>
              <a:buChar char="•"/>
            </a:pPr>
            <a:r>
              <a:rPr lang="en-US" sz="1200"/>
              <a:t>Sisse Brøndum Berg</a:t>
            </a:r>
          </a:p>
        </p:txBody>
      </p:sp>
      <p:sp>
        <p:nvSpPr>
          <p:cNvPr id="80" name="Rectangle: Rounded Corners 79">
            <a:extLst>
              <a:ext uri="{FF2B5EF4-FFF2-40B4-BE49-F238E27FC236}">
                <a16:creationId xmlns:a16="http://schemas.microsoft.com/office/drawing/2014/main" id="{694382F5-732B-4648-EA81-BC5DAF89B32B}"/>
              </a:ext>
            </a:extLst>
          </p:cNvPr>
          <p:cNvSpPr/>
          <p:nvPr/>
        </p:nvSpPr>
        <p:spPr>
          <a:xfrm>
            <a:off x="566477" y="4791500"/>
            <a:ext cx="2816082" cy="11561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EXPORT</a:t>
            </a:r>
            <a:endParaRPr lang="en-US"/>
          </a:p>
          <a:p>
            <a:pPr marL="285750" indent="-285750">
              <a:buFont typeface="Arial"/>
              <a:buChar char="•"/>
            </a:pPr>
            <a:r>
              <a:rPr lang="en-US" sz="1200"/>
              <a:t>Kristian Bech Andersen</a:t>
            </a:r>
          </a:p>
          <a:p>
            <a:pPr marL="285750" indent="-285750">
              <a:buFont typeface="Arial"/>
              <a:buChar char="•"/>
            </a:pPr>
            <a:r>
              <a:rPr lang="en-US" sz="1200"/>
              <a:t>Rasmus Kaltoft</a:t>
            </a:r>
          </a:p>
          <a:p>
            <a:pPr algn="ctr"/>
            <a:endParaRPr lang="en-US"/>
          </a:p>
        </p:txBody>
      </p:sp>
      <p:sp>
        <p:nvSpPr>
          <p:cNvPr id="82" name="Rectangle: Rounded Corners 81">
            <a:extLst>
              <a:ext uri="{FF2B5EF4-FFF2-40B4-BE49-F238E27FC236}">
                <a16:creationId xmlns:a16="http://schemas.microsoft.com/office/drawing/2014/main" id="{29AB1052-73CE-4740-88DA-21FAE2AFDC02}"/>
              </a:ext>
            </a:extLst>
          </p:cNvPr>
          <p:cNvSpPr/>
          <p:nvPr/>
        </p:nvSpPr>
        <p:spPr>
          <a:xfrm>
            <a:off x="3575730" y="3504282"/>
            <a:ext cx="2824692" cy="115617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CIVL ENGINEERING</a:t>
            </a:r>
            <a:endParaRPr lang="en-US"/>
          </a:p>
          <a:p>
            <a:pPr marL="285750" indent="-285750">
              <a:buFont typeface="Arial"/>
              <a:buChar char="•"/>
            </a:pPr>
            <a:r>
              <a:rPr lang="en-US" sz="1200"/>
              <a:t>Anders Kaas</a:t>
            </a:r>
          </a:p>
          <a:p>
            <a:pPr marL="285750" indent="-285750">
              <a:buFont typeface="Arial"/>
              <a:buChar char="•"/>
            </a:pPr>
            <a:r>
              <a:rPr lang="en-US" sz="1200"/>
              <a:t>Lars Thomasen Nielsen</a:t>
            </a:r>
            <a:endParaRPr lang="en-US"/>
          </a:p>
          <a:p>
            <a:pPr marL="285750" indent="-285750">
              <a:buFont typeface="Arial"/>
              <a:buChar char="•"/>
            </a:pPr>
            <a:endParaRPr lang="en-US" sz="1200"/>
          </a:p>
        </p:txBody>
      </p:sp>
      <p:sp>
        <p:nvSpPr>
          <p:cNvPr id="84" name="Rectangle: Rounded Corners 83">
            <a:extLst>
              <a:ext uri="{FF2B5EF4-FFF2-40B4-BE49-F238E27FC236}">
                <a16:creationId xmlns:a16="http://schemas.microsoft.com/office/drawing/2014/main" id="{2A17CCD2-ADF4-2458-2C70-E6C35A2D02B6}"/>
              </a:ext>
            </a:extLst>
          </p:cNvPr>
          <p:cNvSpPr/>
          <p:nvPr/>
        </p:nvSpPr>
        <p:spPr>
          <a:xfrm>
            <a:off x="6584983" y="3504280"/>
            <a:ext cx="2820387"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ELECTRONICS, IT &amp; ENERGY TECHNOLOGY</a:t>
            </a:r>
            <a:endParaRPr lang="en-US"/>
          </a:p>
          <a:p>
            <a:pPr marL="285750" indent="-285750">
              <a:buFont typeface="Arial"/>
              <a:buChar char="•"/>
            </a:pPr>
            <a:r>
              <a:rPr lang="en-US" sz="1200"/>
              <a:t>Henrik Nielsen</a:t>
            </a:r>
          </a:p>
          <a:p>
            <a:pPr marL="285750" indent="-285750">
              <a:buFont typeface="Arial"/>
              <a:buChar char="•"/>
            </a:pPr>
            <a:r>
              <a:rPr lang="en-US" sz="1200"/>
              <a:t>Peter Høgh Mikkelsen</a:t>
            </a:r>
          </a:p>
        </p:txBody>
      </p:sp>
      <p:sp>
        <p:nvSpPr>
          <p:cNvPr id="86" name="Rectangle: Rounded Corners 85">
            <a:extLst>
              <a:ext uri="{FF2B5EF4-FFF2-40B4-BE49-F238E27FC236}">
                <a16:creationId xmlns:a16="http://schemas.microsoft.com/office/drawing/2014/main" id="{0CED773E-E263-483A-05CC-5B3E18665C54}"/>
              </a:ext>
            </a:extLst>
          </p:cNvPr>
          <p:cNvSpPr/>
          <p:nvPr/>
        </p:nvSpPr>
        <p:spPr>
          <a:xfrm>
            <a:off x="6584983" y="4791501"/>
            <a:ext cx="2828996"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MECHANICAL ENGINEERING</a:t>
            </a:r>
            <a:endParaRPr lang="en-US"/>
          </a:p>
          <a:p>
            <a:pPr marL="285750" indent="-285750">
              <a:buFont typeface="Arial"/>
              <a:buChar char="•"/>
            </a:pPr>
            <a:r>
              <a:rPr lang="en-US" sz="1200"/>
              <a:t>Axel G. Kristiansen</a:t>
            </a:r>
          </a:p>
          <a:p>
            <a:pPr marL="285750" indent="-285750">
              <a:buFont typeface="Arial"/>
              <a:buChar char="•"/>
            </a:pPr>
            <a:r>
              <a:rPr lang="en-US" sz="1200"/>
              <a:t>Bruno Wigandt</a:t>
            </a:r>
          </a:p>
        </p:txBody>
      </p:sp>
      <p:sp>
        <p:nvSpPr>
          <p:cNvPr id="88" name="Rectangle: Rounded Corners 87">
            <a:extLst>
              <a:ext uri="{FF2B5EF4-FFF2-40B4-BE49-F238E27FC236}">
                <a16:creationId xmlns:a16="http://schemas.microsoft.com/office/drawing/2014/main" id="{81390D05-6F3E-5938-A2DB-195AFF767045}"/>
              </a:ext>
            </a:extLst>
          </p:cNvPr>
          <p:cNvSpPr/>
          <p:nvPr/>
        </p:nvSpPr>
        <p:spPr>
          <a:xfrm>
            <a:off x="3575728" y="4791499"/>
            <a:ext cx="2833301" cy="114756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MATHEMATICS, PHYSICS &amp; SOCIAL STUDIES (GRUNDFAG)</a:t>
            </a:r>
            <a:endParaRPr lang="en-US"/>
          </a:p>
          <a:p>
            <a:pPr marL="285750" indent="-285750">
              <a:buFont typeface="Arial"/>
              <a:buChar char="•"/>
            </a:pPr>
            <a:r>
              <a:rPr lang="en-US" sz="1200"/>
              <a:t>No elected chair – temporary chair is Kathrine Bisgaard Christensen</a:t>
            </a:r>
          </a:p>
        </p:txBody>
      </p:sp>
      <p:sp>
        <p:nvSpPr>
          <p:cNvPr id="90" name="Rectangle: Rounded Corners 89">
            <a:extLst>
              <a:ext uri="{FF2B5EF4-FFF2-40B4-BE49-F238E27FC236}">
                <a16:creationId xmlns:a16="http://schemas.microsoft.com/office/drawing/2014/main" id="{F822347D-A4E6-9940-E06C-8E963853D2AD}"/>
              </a:ext>
            </a:extLst>
          </p:cNvPr>
          <p:cNvSpPr/>
          <p:nvPr/>
        </p:nvSpPr>
        <p:spPr>
          <a:xfrm>
            <a:off x="566475" y="2548551"/>
            <a:ext cx="3978455" cy="6137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r>
              <a:rPr lang="en-US" sz="1400" b="1"/>
              <a:t>CHAIR: KATHRINE BISGAARD CHRISTENSEN</a:t>
            </a:r>
          </a:p>
        </p:txBody>
      </p:sp>
    </p:spTree>
    <p:extLst>
      <p:ext uri="{BB962C8B-B14F-4D97-AF65-F5344CB8AC3E}">
        <p14:creationId xmlns:p14="http://schemas.microsoft.com/office/powerpoint/2010/main" val="4172283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0C4C5-F5F1-1B57-C9E8-3163B67F5162}"/>
              </a:ext>
            </a:extLst>
          </p:cNvPr>
          <p:cNvSpPr>
            <a:spLocks noGrp="1"/>
          </p:cNvSpPr>
          <p:nvPr>
            <p:ph type="title"/>
          </p:nvPr>
        </p:nvSpPr>
        <p:spPr/>
        <p:txBody>
          <a:bodyPr/>
          <a:lstStyle/>
          <a:p>
            <a:r>
              <a:rPr lang="en-US"/>
              <a:t>The Election of the Chairs</a:t>
            </a:r>
          </a:p>
        </p:txBody>
      </p:sp>
      <p:sp>
        <p:nvSpPr>
          <p:cNvPr id="3" name="Content Placeholder 2">
            <a:extLst>
              <a:ext uri="{FF2B5EF4-FFF2-40B4-BE49-F238E27FC236}">
                <a16:creationId xmlns:a16="http://schemas.microsoft.com/office/drawing/2014/main" id="{CBC78A82-424C-74BC-4FE0-20AED6B23C20}"/>
              </a:ext>
            </a:extLst>
          </p:cNvPr>
          <p:cNvSpPr>
            <a:spLocks noGrp="1"/>
          </p:cNvSpPr>
          <p:nvPr>
            <p:ph sz="half" idx="1"/>
          </p:nvPr>
        </p:nvSpPr>
        <p:spPr>
          <a:xfrm>
            <a:off x="1098988" y="2551839"/>
            <a:ext cx="9662026" cy="3416301"/>
          </a:xfrm>
        </p:spPr>
        <p:txBody>
          <a:bodyPr vert="horz" lIns="91440" tIns="45720" rIns="91440" bIns="45720" rtlCol="0" anchor="t">
            <a:normAutofit/>
          </a:bodyPr>
          <a:lstStyle/>
          <a:p>
            <a:pPr fontAlgn="t"/>
            <a:r>
              <a:rPr lang="en-US" sz="1600"/>
              <a:t>When all external examiners have been appointed for the new term, the External Examiner Secretariat conducts an elections for the Chair and Vice‑Chairs of the external examiners.</a:t>
            </a:r>
            <a:endParaRPr lang="en-US"/>
          </a:p>
          <a:p>
            <a:r>
              <a:rPr lang="en-US" sz="1600"/>
              <a:t>The election takes place in March. </a:t>
            </a:r>
            <a:endParaRPr lang="en-US"/>
          </a:p>
          <a:p>
            <a:r>
              <a:rPr lang="en-US" sz="1600"/>
              <a:t>All members of the external examiner corps may stand for election </a:t>
            </a:r>
            <a:r>
              <a:rPr lang="en-US" sz="1600" b="1"/>
              <a:t>– except for individuals holding senior management positions and board members at educational institutions.</a:t>
            </a:r>
            <a:endParaRPr lang="en-US"/>
          </a:p>
          <a:p>
            <a:pPr fontAlgn="t"/>
            <a:r>
              <a:rPr lang="en-US" sz="1600"/>
              <a:t>If there is more than one candidate for the same position, an election is held. </a:t>
            </a:r>
          </a:p>
          <a:p>
            <a:r>
              <a:rPr lang="en-US" sz="1600"/>
              <a:t>All appointed external examiners have voting rights.</a:t>
            </a:r>
            <a:endParaRPr lang="en-US"/>
          </a:p>
          <a:p>
            <a:endParaRPr lang="en-US"/>
          </a:p>
        </p:txBody>
      </p:sp>
    </p:spTree>
    <p:extLst>
      <p:ext uri="{BB962C8B-B14F-4D97-AF65-F5344CB8AC3E}">
        <p14:creationId xmlns:p14="http://schemas.microsoft.com/office/powerpoint/2010/main" val="1641725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E465289-7D38-BD54-BA13-460473F80202}"/>
              </a:ext>
            </a:extLst>
          </p:cNvPr>
          <p:cNvGraphicFramePr>
            <a:graphicFrameLocks/>
          </p:cNvGraphicFramePr>
          <p:nvPr>
            <p:custDataLst>
              <p:tags r:id="rId1"/>
            </p:custDataLst>
            <p:extLst>
              <p:ext uri="{D42A27DB-BD31-4B8C-83A1-F6EECF244321}">
                <p14:modId xmlns:p14="http://schemas.microsoft.com/office/powerpoint/2010/main" val="32754012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7" name="think-cell data - do not delete" hidden="1">
                        <a:extLst>
                          <a:ext uri="{FF2B5EF4-FFF2-40B4-BE49-F238E27FC236}">
                            <a16:creationId xmlns:a16="http://schemas.microsoft.com/office/drawing/2014/main" id="{0E465289-7D38-BD54-BA13-460473F8020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767E6D7-A60B-3955-F661-564BBD527958}"/>
              </a:ext>
            </a:extLst>
          </p:cNvPr>
          <p:cNvSpPr>
            <a:spLocks noGrp="1"/>
          </p:cNvSpPr>
          <p:nvPr>
            <p:ph type="title"/>
          </p:nvPr>
        </p:nvSpPr>
        <p:spPr>
          <a:xfrm>
            <a:off x="1154953" y="969264"/>
            <a:ext cx="9587659" cy="732310"/>
          </a:xfrm>
        </p:spPr>
        <p:txBody>
          <a:bodyPr vert="horz"/>
          <a:lstStyle/>
          <a:p>
            <a:r>
              <a:rPr lang="en-US"/>
              <a:t>The Role and Responsibility of the Chairs</a:t>
            </a:r>
          </a:p>
        </p:txBody>
      </p:sp>
      <p:sp>
        <p:nvSpPr>
          <p:cNvPr id="3" name="Content Placeholder 2">
            <a:extLst>
              <a:ext uri="{FF2B5EF4-FFF2-40B4-BE49-F238E27FC236}">
                <a16:creationId xmlns:a16="http://schemas.microsoft.com/office/drawing/2014/main" id="{7BADED42-B7B3-17D4-EE4D-1545C14989C1}"/>
              </a:ext>
            </a:extLst>
          </p:cNvPr>
          <p:cNvSpPr>
            <a:spLocks noGrp="1"/>
          </p:cNvSpPr>
          <p:nvPr>
            <p:ph sz="half" idx="1"/>
          </p:nvPr>
        </p:nvSpPr>
        <p:spPr>
          <a:xfrm>
            <a:off x="5709309" y="2506662"/>
            <a:ext cx="5181600" cy="2943576"/>
          </a:xfrm>
        </p:spPr>
        <p:txBody>
          <a:bodyPr vert="horz" lIns="91440" tIns="45720" rIns="91440" bIns="45720" rtlCol="0" anchor="t">
            <a:normAutofit fontScale="92500" lnSpcReduction="10000"/>
          </a:bodyPr>
          <a:lstStyle/>
          <a:p>
            <a:r>
              <a:rPr lang="en-US" b="1">
                <a:latin typeface="Century Gothic"/>
                <a:cs typeface="Segoe UI"/>
              </a:rPr>
              <a:t>In relation to the institutions</a:t>
            </a:r>
          </a:p>
          <a:p>
            <a:pPr lvl="2"/>
            <a:r>
              <a:rPr lang="en-US"/>
              <a:t>Recommending appointments</a:t>
            </a:r>
            <a:endParaRPr lang="en-US">
              <a:solidFill>
                <a:srgbClr val="000000"/>
              </a:solidFill>
            </a:endParaRPr>
          </a:p>
          <a:p>
            <a:pPr lvl="2"/>
            <a:r>
              <a:rPr lang="en-US"/>
              <a:t>Consultation meetings (advisory)</a:t>
            </a:r>
          </a:p>
          <a:p>
            <a:pPr lvl="2"/>
            <a:r>
              <a:rPr lang="en-US"/>
              <a:t>Appeal cases</a:t>
            </a:r>
            <a:endParaRPr lang="en-US">
              <a:solidFill>
                <a:srgbClr val="000000"/>
              </a:solidFill>
            </a:endParaRPr>
          </a:p>
          <a:p>
            <a:pPr lvl="2"/>
            <a:r>
              <a:rPr lang="en-US"/>
              <a:t>Annual report</a:t>
            </a:r>
            <a:endParaRPr lang="en-US">
              <a:solidFill>
                <a:srgbClr val="000000"/>
              </a:solidFill>
            </a:endParaRPr>
          </a:p>
          <a:p>
            <a:pPr lvl="2"/>
            <a:r>
              <a:rPr lang="en-US"/>
              <a:t>Feedback forms (quality input)</a:t>
            </a:r>
            <a:endParaRPr lang="en-US">
              <a:solidFill>
                <a:srgbClr val="404040"/>
              </a:solidFill>
            </a:endParaRPr>
          </a:p>
          <a:p>
            <a:pPr lvl="1">
              <a:buFont typeface="Courier New" charset="2"/>
              <a:buChar char="o"/>
            </a:pPr>
            <a:endParaRPr lang="en-US"/>
          </a:p>
          <a:p>
            <a:pPr marL="0" indent="0">
              <a:buNone/>
            </a:pPr>
            <a:endParaRPr lang="en-US"/>
          </a:p>
          <a:p>
            <a:pPr marL="0" indent="0">
              <a:buNone/>
            </a:pPr>
            <a:r>
              <a:rPr lang="en-US"/>
              <a:t>	</a:t>
            </a:r>
          </a:p>
        </p:txBody>
      </p:sp>
      <p:sp>
        <p:nvSpPr>
          <p:cNvPr id="4" name="Content Placeholder 3">
            <a:extLst>
              <a:ext uri="{FF2B5EF4-FFF2-40B4-BE49-F238E27FC236}">
                <a16:creationId xmlns:a16="http://schemas.microsoft.com/office/drawing/2014/main" id="{C04F860F-B180-E285-25DA-D2FA8A0C6013}"/>
              </a:ext>
            </a:extLst>
          </p:cNvPr>
          <p:cNvSpPr>
            <a:spLocks noGrp="1"/>
          </p:cNvSpPr>
          <p:nvPr>
            <p:ph sz="half" idx="2"/>
          </p:nvPr>
        </p:nvSpPr>
        <p:spPr>
          <a:xfrm>
            <a:off x="526176" y="2506662"/>
            <a:ext cx="5181600" cy="3046898"/>
          </a:xfrm>
        </p:spPr>
        <p:txBody>
          <a:bodyPr vert="horz" lIns="91440" tIns="45720" rIns="91440" bIns="45720" rtlCol="0" anchor="t">
            <a:normAutofit fontScale="92500" lnSpcReduction="10000"/>
          </a:bodyPr>
          <a:lstStyle/>
          <a:p>
            <a:r>
              <a:rPr lang="en-US" b="1">
                <a:latin typeface="Century Gothic"/>
                <a:cs typeface="Segoe UI"/>
              </a:rPr>
              <a:t>In relation to the external examiners</a:t>
            </a:r>
            <a:endParaRPr lang="en-US" b="1"/>
          </a:p>
          <a:p>
            <a:pPr lvl="2"/>
            <a:r>
              <a:rPr lang="en-US"/>
              <a:t>Appointment</a:t>
            </a:r>
          </a:p>
          <a:p>
            <a:pPr lvl="2"/>
            <a:r>
              <a:rPr lang="en-US"/>
              <a:t>Appeal cases</a:t>
            </a:r>
          </a:p>
          <a:p>
            <a:pPr lvl="2"/>
            <a:r>
              <a:rPr lang="en-US"/>
              <a:t>Annual report</a:t>
            </a:r>
          </a:p>
          <a:p>
            <a:pPr lvl="2"/>
            <a:r>
              <a:rPr lang="en-US"/>
              <a:t>External examiner meetings</a:t>
            </a:r>
          </a:p>
          <a:p>
            <a:pPr lvl="2"/>
            <a:r>
              <a:rPr lang="en-US"/>
              <a:t>Response to feedback</a:t>
            </a:r>
          </a:p>
          <a:p>
            <a:pPr lvl="2"/>
            <a:r>
              <a:rPr lang="en-US"/>
              <a:t>Advice and guidance</a:t>
            </a:r>
          </a:p>
          <a:p>
            <a:pPr lvl="2"/>
            <a:r>
              <a:rPr lang="en-US"/>
              <a:t>Comments on draft executive orders</a:t>
            </a:r>
          </a:p>
        </p:txBody>
      </p:sp>
      <p:sp>
        <p:nvSpPr>
          <p:cNvPr id="5" name="TextBox 4">
            <a:extLst>
              <a:ext uri="{FF2B5EF4-FFF2-40B4-BE49-F238E27FC236}">
                <a16:creationId xmlns:a16="http://schemas.microsoft.com/office/drawing/2014/main" id="{EAE5EFD4-B241-0A47-41A6-336827599757}"/>
              </a:ext>
            </a:extLst>
          </p:cNvPr>
          <p:cNvSpPr txBox="1"/>
          <p:nvPr/>
        </p:nvSpPr>
        <p:spPr>
          <a:xfrm>
            <a:off x="525170" y="5555287"/>
            <a:ext cx="4721133" cy="584775"/>
          </a:xfrm>
          <a:prstGeom prst="rect">
            <a:avLst/>
          </a:prstGeom>
          <a:noFill/>
        </p:spPr>
        <p:txBody>
          <a:bodyPr wrap="square" lIns="91440" tIns="45720" rIns="91440" bIns="45720" rtlCol="0" anchor="t">
            <a:spAutoFit/>
          </a:bodyPr>
          <a:lstStyle/>
          <a:p>
            <a:r>
              <a:rPr lang="en-US" sz="1600" b="1"/>
              <a:t>IUS:</a:t>
            </a:r>
            <a:r>
              <a:rPr lang="en-US" sz="1600"/>
              <a:t> Economy  </a:t>
            </a:r>
            <a:endParaRPr lang="en-US" sz="1600">
              <a:solidFill>
                <a:srgbClr val="FF0000"/>
              </a:solidFill>
            </a:endParaRPr>
          </a:p>
          <a:p>
            <a:r>
              <a:rPr lang="en-US" sz="1600" b="1"/>
              <a:t>The Agency: </a:t>
            </a:r>
            <a:r>
              <a:rPr lang="en-US" sz="1600"/>
              <a:t>Framework  and defining tasks</a:t>
            </a:r>
            <a:endParaRPr lang="en-US" sz="1600">
              <a:solidFill>
                <a:srgbClr val="000000"/>
              </a:solidFill>
            </a:endParaRPr>
          </a:p>
        </p:txBody>
      </p:sp>
    </p:spTree>
    <p:extLst>
      <p:ext uri="{BB962C8B-B14F-4D97-AF65-F5344CB8AC3E}">
        <p14:creationId xmlns:p14="http://schemas.microsoft.com/office/powerpoint/2010/main" val="2921150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5A60579-7D82-A6E9-F51F-0257207C1420}"/>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D5A60579-7D82-A6E9-F51F-0257207C142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11DE4499-D246-3FE7-E17C-C145A183042C}"/>
              </a:ext>
            </a:extLst>
          </p:cNvPr>
          <p:cNvSpPr>
            <a:spLocks noGrp="1"/>
          </p:cNvSpPr>
          <p:nvPr>
            <p:ph type="title"/>
          </p:nvPr>
        </p:nvSpPr>
        <p:spPr>
          <a:xfrm>
            <a:off x="999970" y="969264"/>
            <a:ext cx="9535997" cy="738528"/>
          </a:xfrm>
        </p:spPr>
        <p:txBody>
          <a:bodyPr vert="horz"/>
          <a:lstStyle/>
          <a:p>
            <a:r>
              <a:rPr lang="da-DK"/>
              <a:t>The Corps of External Examiners 2026-2030</a:t>
            </a:r>
          </a:p>
        </p:txBody>
      </p:sp>
      <p:sp>
        <p:nvSpPr>
          <p:cNvPr id="8" name="Content Placeholder 7">
            <a:extLst>
              <a:ext uri="{FF2B5EF4-FFF2-40B4-BE49-F238E27FC236}">
                <a16:creationId xmlns:a16="http://schemas.microsoft.com/office/drawing/2014/main" id="{A6719156-E99E-7E5E-FC6D-E57EF545AB07}"/>
              </a:ext>
            </a:extLst>
          </p:cNvPr>
          <p:cNvSpPr>
            <a:spLocks noGrp="1"/>
          </p:cNvSpPr>
          <p:nvPr>
            <p:ph sz="half" idx="1"/>
          </p:nvPr>
        </p:nvSpPr>
        <p:spPr>
          <a:xfrm>
            <a:off x="832073" y="2495873"/>
            <a:ext cx="5686655" cy="4053453"/>
          </a:xfrm>
        </p:spPr>
        <p:txBody>
          <a:bodyPr vert="horz" lIns="91440" tIns="45720" rIns="91440" bIns="45720" rtlCol="0" anchor="t">
            <a:normAutofit fontScale="92500" lnSpcReduction="10000"/>
          </a:bodyPr>
          <a:lstStyle/>
          <a:p>
            <a:r>
              <a:rPr lang="da-DK" sz="1600" b="1"/>
              <a:t>The B. Sci. and M. Sci. Eng. Corps</a:t>
            </a:r>
          </a:p>
          <a:p>
            <a:pPr lvl="1">
              <a:buFont typeface="Courier New" charset="2"/>
              <a:buChar char="o"/>
            </a:pPr>
            <a:r>
              <a:rPr lang="da-DK"/>
              <a:t>2.644 external examiners</a:t>
            </a:r>
          </a:p>
          <a:p>
            <a:pPr lvl="1">
              <a:buFont typeface="Courier New" charset="2"/>
              <a:buChar char="o"/>
            </a:pPr>
            <a:r>
              <a:rPr lang="en-US"/>
              <a:t>23 % women and 77 % men</a:t>
            </a:r>
          </a:p>
          <a:p>
            <a:pPr lvl="1">
              <a:buFont typeface="Courier New" charset="2"/>
              <a:buChar char="o"/>
            </a:pPr>
            <a:r>
              <a:rPr lang="da-DK"/>
              <a:t>43 % employed in academia and 57 % employed in industry/other</a:t>
            </a:r>
          </a:p>
          <a:p>
            <a:pPr lvl="2">
              <a:buFont typeface="Wingdings" charset="2"/>
              <a:buChar char="§"/>
            </a:pPr>
            <a:r>
              <a:rPr lang="da-DK" b="1"/>
              <a:t>Espected to cover approx. 20.000 "registrations of use" </a:t>
            </a:r>
          </a:p>
          <a:p>
            <a:endParaRPr lang="da-DK"/>
          </a:p>
          <a:p>
            <a:r>
              <a:rPr lang="da-DK" sz="1600" b="1"/>
              <a:t>The B. Eng. Corps</a:t>
            </a:r>
          </a:p>
          <a:p>
            <a:pPr lvl="1">
              <a:buFont typeface="Courier New" charset="2"/>
              <a:buChar char="o"/>
            </a:pPr>
            <a:r>
              <a:rPr lang="da-DK"/>
              <a:t>1.386 external examiners</a:t>
            </a:r>
          </a:p>
          <a:p>
            <a:pPr lvl="1">
              <a:buFont typeface="Courier New" charset="2"/>
              <a:buChar char="o"/>
            </a:pPr>
            <a:r>
              <a:rPr lang="da-DK"/>
              <a:t>20 % women and 80 % men</a:t>
            </a:r>
          </a:p>
          <a:p>
            <a:pPr lvl="1">
              <a:buFont typeface="Courier New" charset="2"/>
              <a:buChar char="o"/>
            </a:pPr>
            <a:r>
              <a:rPr lang="da-DK"/>
              <a:t>37 % employed in academia and 63 % employed in industry/other </a:t>
            </a:r>
          </a:p>
          <a:p>
            <a:pPr lvl="2">
              <a:buFont typeface="Wingdings" charset="2"/>
              <a:buChar char="§"/>
            </a:pPr>
            <a:r>
              <a:rPr lang="da-DK" b="1"/>
              <a:t>Expected to cover approx. 9.000 "registrations of use" </a:t>
            </a:r>
          </a:p>
        </p:txBody>
      </p:sp>
      <p:graphicFrame>
        <p:nvGraphicFramePr>
          <p:cNvPr id="19" name="Chart 18">
            <a:extLst>
              <a:ext uri="{FF2B5EF4-FFF2-40B4-BE49-F238E27FC236}">
                <a16:creationId xmlns:a16="http://schemas.microsoft.com/office/drawing/2014/main" id="{AFA490B6-B52B-D458-FF07-9B00A4C412EB}"/>
              </a:ext>
            </a:extLst>
          </p:cNvPr>
          <p:cNvGraphicFramePr/>
          <p:nvPr>
            <p:extLst>
              <p:ext uri="{D42A27DB-BD31-4B8C-83A1-F6EECF244321}">
                <p14:modId xmlns:p14="http://schemas.microsoft.com/office/powerpoint/2010/main" val="931440156"/>
              </p:ext>
            </p:extLst>
          </p:nvPr>
        </p:nvGraphicFramePr>
        <p:xfrm>
          <a:off x="6872731" y="2494740"/>
          <a:ext cx="4585084" cy="3453713"/>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348001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8BB209A-5621-988A-F1E8-FBB35C6660F6}"/>
              </a:ext>
            </a:extLst>
          </p:cNvPr>
          <p:cNvGraphicFramePr>
            <a:graphicFrameLocks/>
          </p:cNvGraphicFramePr>
          <p:nvPr>
            <p:custDataLst>
              <p:tags r:id="rId1"/>
            </p:custDataLst>
            <p:extLst>
              <p:ext uri="{D42A27DB-BD31-4B8C-83A1-F6EECF244321}">
                <p14:modId xmlns:p14="http://schemas.microsoft.com/office/powerpoint/2010/main" val="1261018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5" name="think-cell data - do not delete" hidden="1">
                        <a:extLst>
                          <a:ext uri="{FF2B5EF4-FFF2-40B4-BE49-F238E27FC236}">
                            <a16:creationId xmlns:a16="http://schemas.microsoft.com/office/drawing/2014/main" id="{C8BB209A-5621-988A-F1E8-FBB35C6660F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9087755-9E41-8A71-7A8D-B2A71B3FA7B5}"/>
              </a:ext>
            </a:extLst>
          </p:cNvPr>
          <p:cNvSpPr>
            <a:spLocks noGrp="1"/>
          </p:cNvSpPr>
          <p:nvPr>
            <p:ph type="title"/>
          </p:nvPr>
        </p:nvSpPr>
        <p:spPr/>
        <p:txBody>
          <a:bodyPr vert="horz"/>
          <a:lstStyle/>
          <a:p>
            <a:r>
              <a:rPr lang="en-US"/>
              <a:t>The Appointment Process</a:t>
            </a:r>
          </a:p>
        </p:txBody>
      </p:sp>
      <p:sp>
        <p:nvSpPr>
          <p:cNvPr id="3" name="Content Placeholder 2">
            <a:extLst>
              <a:ext uri="{FF2B5EF4-FFF2-40B4-BE49-F238E27FC236}">
                <a16:creationId xmlns:a16="http://schemas.microsoft.com/office/drawing/2014/main" id="{DB3CA781-B6FA-0E29-DAE1-3E0DD6487AB1}"/>
              </a:ext>
            </a:extLst>
          </p:cNvPr>
          <p:cNvSpPr>
            <a:spLocks noGrp="1"/>
          </p:cNvSpPr>
          <p:nvPr>
            <p:ph sz="half" idx="1"/>
          </p:nvPr>
        </p:nvSpPr>
        <p:spPr>
          <a:xfrm>
            <a:off x="500192" y="2284308"/>
            <a:ext cx="11218566" cy="4325038"/>
          </a:xfrm>
        </p:spPr>
        <p:txBody>
          <a:bodyPr vert="horz" lIns="91440" tIns="45720" rIns="91440" bIns="45720" rtlCol="0" anchor="t">
            <a:normAutofit fontScale="85000" lnSpcReduction="10000"/>
          </a:bodyPr>
          <a:lstStyle/>
          <a:p>
            <a:pPr marL="0" indent="0">
              <a:buNone/>
            </a:pPr>
            <a:r>
              <a:rPr lang="en-US" b="1" u="sng"/>
              <a:t>The Appointment of External Examiners</a:t>
            </a:r>
          </a:p>
          <a:p>
            <a:pPr fontAlgn="t"/>
            <a:r>
              <a:rPr lang="en-US"/>
              <a:t>Invitations to individuals proposed for appointment are sent via </a:t>
            </a:r>
            <a:r>
              <a:rPr lang="en-US" err="1"/>
              <a:t>CensorNet</a:t>
            </a:r>
            <a:r>
              <a:rPr lang="en-US"/>
              <a:t>. They can origin from members of the corps, educational institutions, or through public announcements in relevant media.</a:t>
            </a:r>
          </a:p>
          <a:p>
            <a:pPr fontAlgn="t"/>
            <a:r>
              <a:rPr lang="en-US"/>
              <a:t>External examiner candidates submit appointment information.</a:t>
            </a:r>
          </a:p>
          <a:p>
            <a:pPr fontAlgn="t"/>
            <a:r>
              <a:rPr lang="en-US"/>
              <a:t>The external examiner Chairs review applications and approve or reject candidates based on established criteria:</a:t>
            </a:r>
            <a:endParaRPr lang="en-US" i="1"/>
          </a:p>
          <a:p>
            <a:pPr lvl="1" fontAlgn="t">
              <a:buFont typeface="Courier New" charset="2"/>
              <a:buChar char="o"/>
            </a:pPr>
            <a:r>
              <a:rPr lang="en-US" b="1"/>
              <a:t>Requirements under the Executive Order:</a:t>
            </a:r>
            <a:br>
              <a:rPr lang="en-US" b="1"/>
            </a:br>
            <a:r>
              <a:rPr lang="en-US"/>
              <a:t>relevant qualifications and up-to-date expertise; appropriate distribution across academic fields and professional sectors; a balanced gender distribution; replacement of at least one quarter of the corps; and a </a:t>
            </a:r>
            <a:r>
              <a:rPr lang="en-US" err="1"/>
              <a:t>corp</a:t>
            </a:r>
            <a:r>
              <a:rPr lang="en-US"/>
              <a:t> size appropriate to the allocation of assignments.</a:t>
            </a:r>
          </a:p>
          <a:p>
            <a:pPr lvl="1" fontAlgn="t">
              <a:buFont typeface="Courier New" charset="2"/>
              <a:buChar char="o"/>
            </a:pPr>
            <a:r>
              <a:rPr lang="en-US" b="1"/>
              <a:t>Implementation by the External Examiner </a:t>
            </a:r>
            <a:r>
              <a:rPr lang="en-US" sz="1700" b="1"/>
              <a:t>Chairmanship:</a:t>
            </a:r>
            <a:br>
              <a:rPr lang="en-US" b="1"/>
            </a:br>
            <a:r>
              <a:rPr lang="en-US"/>
              <a:t>an updated CV; a minimum of five years of professional experience (three years for PhD holders); and current employment or only recent withdrawal from employment.</a:t>
            </a:r>
          </a:p>
          <a:p>
            <a:pPr fontAlgn="t"/>
            <a:r>
              <a:rPr lang="en-US"/>
              <a:t>A list of approved external examiner candidates is submitted to the Agency for final appointment.</a:t>
            </a:r>
          </a:p>
          <a:p>
            <a:pPr fontAlgn="t"/>
            <a:r>
              <a:rPr lang="en-US"/>
              <a:t>Rejected candidates receive a rejection with an explanation.</a:t>
            </a:r>
          </a:p>
          <a:p>
            <a:pPr fontAlgn="t"/>
            <a:r>
              <a:rPr lang="en-US"/>
              <a:t>The Agency grants final approval of external examiner candidates for the new term, and as of April 1, the external examiner lists are updated in </a:t>
            </a:r>
            <a:r>
              <a:rPr lang="en-US" err="1"/>
              <a:t>CensorNet</a:t>
            </a:r>
            <a:r>
              <a:rPr lang="en-US"/>
              <a:t>.</a:t>
            </a:r>
          </a:p>
          <a:p>
            <a:pPr marL="0" indent="0">
              <a:buNone/>
            </a:pPr>
            <a:endParaRPr lang="en-US"/>
          </a:p>
          <a:p>
            <a:endParaRPr lang="en-US"/>
          </a:p>
          <a:p>
            <a:endParaRPr lang="en-US"/>
          </a:p>
          <a:p>
            <a:pPr marL="0" indent="0">
              <a:buNone/>
            </a:pPr>
            <a:endParaRPr lang="en-US"/>
          </a:p>
          <a:p>
            <a:endParaRPr lang="en-US"/>
          </a:p>
          <a:p>
            <a:endParaRPr lang="en-US"/>
          </a:p>
        </p:txBody>
      </p:sp>
    </p:spTree>
    <p:extLst>
      <p:ext uri="{BB962C8B-B14F-4D97-AF65-F5344CB8AC3E}">
        <p14:creationId xmlns:p14="http://schemas.microsoft.com/office/powerpoint/2010/main" val="120053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66DCA9CD-30F0-A423-347E-EF879F9DC278}"/>
              </a:ext>
            </a:extLst>
          </p:cNvPr>
          <p:cNvGraphicFramePr>
            <a:graphicFrameLocks/>
          </p:cNvGraphicFramePr>
          <p:nvPr>
            <p:custDataLst>
              <p:tags r:id="rId1"/>
            </p:custDataLst>
            <p:extLst>
              <p:ext uri="{D42A27DB-BD31-4B8C-83A1-F6EECF244321}">
                <p14:modId xmlns:p14="http://schemas.microsoft.com/office/powerpoint/2010/main" val="31652901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84" imgH="486" progId="TCLayout.ActiveDocument.1">
                  <p:embed/>
                </p:oleObj>
              </mc:Choice>
              <mc:Fallback>
                <p:oleObj name="think-cell Slide" r:id="rId3" imgW="484" imgH="486" progId="TCLayout.ActiveDocument.1">
                  <p:embed/>
                  <p:pic>
                    <p:nvPicPr>
                      <p:cNvPr id="6" name="think-cell data - do not delete" hidden="1">
                        <a:extLst>
                          <a:ext uri="{FF2B5EF4-FFF2-40B4-BE49-F238E27FC236}">
                            <a16:creationId xmlns:a16="http://schemas.microsoft.com/office/drawing/2014/main" id="{66DCA9CD-30F0-A423-347E-EF879F9DC27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95DFE0F-FD1F-2076-137B-CBAE6C9DA5F0}"/>
              </a:ext>
            </a:extLst>
          </p:cNvPr>
          <p:cNvSpPr>
            <a:spLocks noGrp="1"/>
          </p:cNvSpPr>
          <p:nvPr>
            <p:ph type="title"/>
          </p:nvPr>
        </p:nvSpPr>
        <p:spPr/>
        <p:txBody>
          <a:bodyPr vert="horz"/>
          <a:lstStyle/>
          <a:p>
            <a:r>
              <a:rPr lang="en-US"/>
              <a:t>The responsibility and role of the external examiner </a:t>
            </a:r>
          </a:p>
        </p:txBody>
      </p:sp>
      <p:sp>
        <p:nvSpPr>
          <p:cNvPr id="3" name="Content Placeholder 2">
            <a:extLst>
              <a:ext uri="{FF2B5EF4-FFF2-40B4-BE49-F238E27FC236}">
                <a16:creationId xmlns:a16="http://schemas.microsoft.com/office/drawing/2014/main" id="{DC5B8817-A882-E197-6D3A-6AA99C5BEA92}"/>
              </a:ext>
            </a:extLst>
          </p:cNvPr>
          <p:cNvSpPr>
            <a:spLocks noGrp="1"/>
          </p:cNvSpPr>
          <p:nvPr>
            <p:ph idx="1"/>
          </p:nvPr>
        </p:nvSpPr>
        <p:spPr>
          <a:xfrm>
            <a:off x="476473" y="2407278"/>
            <a:ext cx="11240336" cy="4396975"/>
          </a:xfrm>
        </p:spPr>
        <p:txBody>
          <a:bodyPr vert="horz" lIns="91440" tIns="45720" rIns="91440" bIns="45720" rtlCol="0" anchor="t">
            <a:noAutofit/>
          </a:bodyPr>
          <a:lstStyle/>
          <a:p>
            <a:pPr marL="0" indent="0">
              <a:buNone/>
            </a:pPr>
            <a:r>
              <a:rPr lang="en-US" sz="1400"/>
              <a:t>The primary role of the external examiner is to participate in the assessment of students’ performance in examinations in collaboration with the examiner. In doing so, the external examiner helps ensure the academic standards and the legal protection of students.</a:t>
            </a:r>
          </a:p>
          <a:p>
            <a:pPr marL="0" indent="0" fontAlgn="t">
              <a:buNone/>
            </a:pPr>
            <a:r>
              <a:rPr lang="en-US" sz="1400" b="1"/>
              <a:t>The external examiner must, among other things, ensure that:</a:t>
            </a:r>
          </a:p>
          <a:p>
            <a:pPr lvl="1" fontAlgn="t">
              <a:buFont typeface="Courier New" panose="020B0604020202020204" pitchFamily="34" charset="0"/>
              <a:buChar char="o"/>
            </a:pPr>
            <a:r>
              <a:rPr lang="en-US" sz="1200"/>
              <a:t>examinations are conducted in accordance with applicable regulations, including the rules laid down for the examination in the </a:t>
            </a:r>
            <a:r>
              <a:rPr lang="en-US" sz="1200" err="1"/>
              <a:t>programme</a:t>
            </a:r>
            <a:r>
              <a:rPr lang="en-US" sz="1200"/>
              <a:t> curriculum</a:t>
            </a:r>
          </a:p>
          <a:p>
            <a:pPr lvl="1" fontAlgn="t">
              <a:buFont typeface="Courier New" panose="020B0604020202020204" pitchFamily="34" charset="0"/>
              <a:buChar char="o"/>
            </a:pPr>
            <a:r>
              <a:rPr lang="en-US" sz="1200"/>
              <a:t>students are treated consistently and fairly, including that their performance is given a reliable assessment in accordance with the rules for grading set out in the Executive Order on the Grading Scale.</a:t>
            </a:r>
          </a:p>
          <a:p>
            <a:pPr marL="0" indent="0" fontAlgn="t">
              <a:buNone/>
            </a:pPr>
            <a:r>
              <a:rPr lang="en-US" sz="1400" b="1"/>
              <a:t>In addition, the external examiner must:</a:t>
            </a:r>
          </a:p>
          <a:p>
            <a:pPr lvl="1" fontAlgn="t">
              <a:buFont typeface="Courier New" panose="020B0604020202020204" pitchFamily="34" charset="0"/>
              <a:buChar char="o"/>
            </a:pPr>
            <a:r>
              <a:rPr lang="en-US" sz="1200"/>
              <a:t>serve as an external examiner at the </a:t>
            </a:r>
            <a:r>
              <a:rPr lang="en-US" sz="1200" err="1"/>
              <a:t>programmes</a:t>
            </a:r>
            <a:r>
              <a:rPr lang="en-US" sz="1200"/>
              <a:t> external examinations and tests;</a:t>
            </a:r>
          </a:p>
          <a:p>
            <a:pPr lvl="1" fontAlgn="t">
              <a:buFont typeface="Courier New" panose="020B0604020202020204" pitchFamily="34" charset="0"/>
              <a:buChar char="o"/>
            </a:pPr>
            <a:r>
              <a:rPr lang="en-US" sz="1200"/>
              <a:t>assist the external examiner Chairs by advising on the examination formats of the </a:t>
            </a:r>
            <a:r>
              <a:rPr lang="en-US" sz="1200" err="1"/>
              <a:t>programmes</a:t>
            </a:r>
            <a:r>
              <a:rPr lang="en-US" sz="1200"/>
              <a:t>;</a:t>
            </a:r>
          </a:p>
          <a:p>
            <a:pPr lvl="1" fontAlgn="t">
              <a:buFont typeface="Courier New" panose="020B0604020202020204" pitchFamily="34" charset="0"/>
              <a:buChar char="o"/>
            </a:pPr>
            <a:r>
              <a:rPr lang="en-US" sz="1200"/>
              <a:t>at the end of the examination period, submit a report on the examination process as a contribution to the educational institution’s ongoing quality assurance work and the annual report of the external examiner Chairs;</a:t>
            </a:r>
          </a:p>
          <a:p>
            <a:pPr lvl="1" fontAlgn="t">
              <a:buFont typeface="Courier New" panose="020B0604020202020204" pitchFamily="34" charset="0"/>
              <a:buChar char="o"/>
            </a:pPr>
            <a:r>
              <a:rPr lang="en-US" sz="1200"/>
              <a:t>contribute to the handling of academic complaints and appeals concerning examinations/tests;</a:t>
            </a:r>
          </a:p>
          <a:p>
            <a:pPr lvl="1" fontAlgn="t">
              <a:buFont typeface="Courier New" panose="020B0604020202020204" pitchFamily="34" charset="0"/>
              <a:buChar char="o"/>
            </a:pPr>
            <a:r>
              <a:rPr lang="en-US" sz="1200"/>
              <a:t>inform the institution in cases of suspected examination misconduct.</a:t>
            </a:r>
          </a:p>
          <a:p>
            <a:pPr marL="0" indent="0">
              <a:buNone/>
            </a:pPr>
            <a:endParaRPr lang="da-DK" sz="1400" b="1"/>
          </a:p>
          <a:p>
            <a:pPr marL="0" indent="0">
              <a:buNone/>
            </a:pPr>
            <a:endParaRPr lang="da-DK" sz="1400" b="1"/>
          </a:p>
          <a:p>
            <a:pPr marL="0" indent="0">
              <a:buNone/>
            </a:pPr>
            <a:endParaRPr lang="da-DK" sz="1400" b="1"/>
          </a:p>
        </p:txBody>
      </p:sp>
    </p:spTree>
    <p:extLst>
      <p:ext uri="{BB962C8B-B14F-4D97-AF65-F5344CB8AC3E}">
        <p14:creationId xmlns:p14="http://schemas.microsoft.com/office/powerpoint/2010/main" val="36168613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4f0c22b-359c-4062-937f-eb31988d7817" xsi:nil="true"/>
    <lcf76f155ced4ddcb4097134ff3c332f xmlns="98c0cc27-6662-42ad-8969-96a5c8838f0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03526CD9C232E045A860D34F3AF29390" ma:contentTypeVersion="11" ma:contentTypeDescription="Opret et nyt dokument." ma:contentTypeScope="" ma:versionID="8c36f3c7cfca72190b017eb7284a3c2a">
  <xsd:schema xmlns:xsd="http://www.w3.org/2001/XMLSchema" xmlns:xs="http://www.w3.org/2001/XMLSchema" xmlns:p="http://schemas.microsoft.com/office/2006/metadata/properties" xmlns:ns2="98c0cc27-6662-42ad-8969-96a5c8838f02" xmlns:ns3="54f0c22b-359c-4062-937f-eb31988d7817" targetNamespace="http://schemas.microsoft.com/office/2006/metadata/properties" ma:root="true" ma:fieldsID="d49dc163d8cf5e83a7f1f6dedcf9cfd2" ns2:_="" ns3:_="">
    <xsd:import namespace="98c0cc27-6662-42ad-8969-96a5c8838f02"/>
    <xsd:import namespace="54f0c22b-359c-4062-937f-eb31988d781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0cc27-6662-42ad-8969-96a5c8838f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ledmærker" ma:readOnly="false" ma:fieldId="{5cf76f15-5ced-4ddc-b409-7134ff3c332f}" ma:taxonomyMulti="true" ma:sspId="b2102423-6c9a-45d0-aa71-0069027da28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f0c22b-359c-4062-937f-eb31988d781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407e75d-7165-4f57-99d9-9e72d369208d}" ma:internalName="TaxCatchAll" ma:showField="CatchAllData" ma:web="54f0c22b-359c-4062-937f-eb31988d78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D3CF97-695B-4EBA-B9BC-DB267866EE28}">
  <ds:schemaRefs>
    <ds:schemaRef ds:uri="http://schemas.microsoft.com/sharepoint/v3/contenttype/forms"/>
  </ds:schemaRefs>
</ds:datastoreItem>
</file>

<file path=customXml/itemProps2.xml><?xml version="1.0" encoding="utf-8"?>
<ds:datastoreItem xmlns:ds="http://schemas.openxmlformats.org/officeDocument/2006/customXml" ds:itemID="{97DFD935-F0D2-47B1-8434-82CD981317EF}">
  <ds:schemaRefs>
    <ds:schemaRef ds:uri="54f0c22b-359c-4062-937f-eb31988d7817"/>
    <ds:schemaRef ds:uri="98c0cc27-6662-42ad-8969-96a5c8838f02"/>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EAFD0A4-EFA6-4AC4-AFDF-BC3DD90848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0cc27-6662-42ad-8969-96a5c8838f02"/>
    <ds:schemaRef ds:uri="54f0c22b-359c-4062-937f-eb31988d78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 Boardroom</Template>
  <TotalTime>278</TotalTime>
  <Words>2685</Words>
  <Application>Microsoft Office PowerPoint</Application>
  <PresentationFormat>Widescreen</PresentationFormat>
  <Paragraphs>230</Paragraphs>
  <Slides>21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9" baseType="lpstr">
      <vt:lpstr>Arial</vt:lpstr>
      <vt:lpstr>Arial,Sans-Serif</vt:lpstr>
      <vt:lpstr>Century Gothic</vt:lpstr>
      <vt:lpstr>Courier New</vt:lpstr>
      <vt:lpstr>Wingdings</vt:lpstr>
      <vt:lpstr>Wingdings 3</vt:lpstr>
      <vt:lpstr>Ion Boardroom</vt:lpstr>
      <vt:lpstr>think-cell Slide</vt:lpstr>
      <vt:lpstr>Introduction to External Examiners  </vt:lpstr>
      <vt:lpstr>Agenda</vt:lpstr>
      <vt:lpstr>Introduction of the Chairs for  B. Sci. and M. Sci. Eng. Corps (CIVIL)</vt:lpstr>
      <vt:lpstr>Introduction of the Chairs for  B. of Eng. Corps (DIPLOM)</vt:lpstr>
      <vt:lpstr>The Election of the Chairs</vt:lpstr>
      <vt:lpstr>The Role and Responsibility of the Chairs</vt:lpstr>
      <vt:lpstr>The Corps of External Examiners 2026-2030</vt:lpstr>
      <vt:lpstr>The Appointment Process</vt:lpstr>
      <vt:lpstr>The responsibility and role of the external examiner </vt:lpstr>
      <vt:lpstr>The responsibility and role of the external examiners </vt:lpstr>
      <vt:lpstr>The first assignments as an external examiner </vt:lpstr>
      <vt:lpstr>The good examination process </vt:lpstr>
      <vt:lpstr>The good examination process</vt:lpstr>
      <vt:lpstr>When plan meets reality..... (1/3)</vt:lpstr>
      <vt:lpstr>When plan meets reality..... (2/3)</vt:lpstr>
      <vt:lpstr>When plan meets reality.....(3/3)</vt:lpstr>
      <vt:lpstr>Feedback Forms</vt:lpstr>
      <vt:lpstr>The External Examiner Secretariat</vt:lpstr>
      <vt:lpstr>What is next?</vt:lpstr>
      <vt:lpstr>Questions?</vt:lpstr>
      <vt:lpstr>Useful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Introduktion til nye censorer</dc:title>
  <dc:creator>Anne Stroyer Pallesen</dc:creator>
  <cp:lastModifiedBy>Anne Stroyer Pallesen</cp:lastModifiedBy>
  <cp:revision>73</cp:revision>
  <dcterms:created xsi:type="dcterms:W3CDTF">2026-05-06T13:09:37Z</dcterms:created>
  <dcterms:modified xsi:type="dcterms:W3CDTF">2026-05-29T11:21:24Z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0x01010003526CD9C232E045A860D34F3AF29390</vt:lpwstr>
  </property>
  <property fmtid="{D5CDD505-2E9C-101B-9397-08002B2CF9AE}" pid="3" name="MediaServiceImageTags">
    <vt:lpwstr/>
  </property>
</Properties>
</file>